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7" r:id="rId1"/>
  </p:sldMasterIdLst>
  <p:notesMasterIdLst>
    <p:notesMasterId r:id="rId201"/>
  </p:notesMasterIdLst>
  <p:handoutMasterIdLst>
    <p:handoutMasterId r:id="rId202"/>
  </p:handoutMasterIdLst>
  <p:sldIdLst>
    <p:sldId id="1650" r:id="rId2"/>
    <p:sldId id="1467" r:id="rId3"/>
    <p:sldId id="1570" r:id="rId4"/>
    <p:sldId id="1142" r:id="rId5"/>
    <p:sldId id="1589" r:id="rId6"/>
    <p:sldId id="1571" r:id="rId7"/>
    <p:sldId id="1143" r:id="rId8"/>
    <p:sldId id="1480" r:id="rId9"/>
    <p:sldId id="1481" r:id="rId10"/>
    <p:sldId id="1482" r:id="rId11"/>
    <p:sldId id="1483" r:id="rId12"/>
    <p:sldId id="1588" r:id="rId13"/>
    <p:sldId id="1484" r:id="rId14"/>
    <p:sldId id="947" r:id="rId15"/>
    <p:sldId id="1669" r:id="rId16"/>
    <p:sldId id="1670" r:id="rId17"/>
    <p:sldId id="1671" r:id="rId18"/>
    <p:sldId id="1672" r:id="rId19"/>
    <p:sldId id="1673" r:id="rId20"/>
    <p:sldId id="1674" r:id="rId21"/>
    <p:sldId id="1675" r:id="rId22"/>
    <p:sldId id="948" r:id="rId23"/>
    <p:sldId id="949" r:id="rId24"/>
    <p:sldId id="976" r:id="rId25"/>
    <p:sldId id="1499" r:id="rId26"/>
    <p:sldId id="1069" r:id="rId27"/>
    <p:sldId id="1583" r:id="rId28"/>
    <p:sldId id="1509" r:id="rId29"/>
    <p:sldId id="1510" r:id="rId30"/>
    <p:sldId id="1070" r:id="rId31"/>
    <p:sldId id="1071" r:id="rId32"/>
    <p:sldId id="1584" r:id="rId33"/>
    <p:sldId id="1587" r:id="rId34"/>
    <p:sldId id="1505" r:id="rId35"/>
    <p:sldId id="1553" r:id="rId36"/>
    <p:sldId id="1507" r:id="rId37"/>
    <p:sldId id="1508" r:id="rId38"/>
    <p:sldId id="1554" r:id="rId39"/>
    <p:sldId id="1555" r:id="rId40"/>
    <p:sldId id="1557" r:id="rId41"/>
    <p:sldId id="1558" r:id="rId42"/>
    <p:sldId id="1559" r:id="rId43"/>
    <p:sldId id="1560" r:id="rId44"/>
    <p:sldId id="1562" r:id="rId45"/>
    <p:sldId id="1564" r:id="rId46"/>
    <p:sldId id="1566" r:id="rId47"/>
    <p:sldId id="1574" r:id="rId48"/>
    <p:sldId id="1666" r:id="rId49"/>
    <p:sldId id="1661" r:id="rId50"/>
    <p:sldId id="1667" r:id="rId51"/>
    <p:sldId id="1668" r:id="rId52"/>
    <p:sldId id="1662" r:id="rId53"/>
    <p:sldId id="1663" r:id="rId54"/>
    <p:sldId id="1664" r:id="rId55"/>
    <p:sldId id="1665" r:id="rId56"/>
    <p:sldId id="1653" r:id="rId57"/>
    <p:sldId id="1654" r:id="rId58"/>
    <p:sldId id="1655" r:id="rId59"/>
    <p:sldId id="1656" r:id="rId60"/>
    <p:sldId id="1657" r:id="rId61"/>
    <p:sldId id="1658" r:id="rId62"/>
    <p:sldId id="1659" r:id="rId63"/>
    <p:sldId id="1660" r:id="rId64"/>
    <p:sldId id="1575" r:id="rId65"/>
    <p:sldId id="1580" r:id="rId66"/>
    <p:sldId id="1648" r:id="rId67"/>
    <p:sldId id="1511" r:id="rId68"/>
    <p:sldId id="1074" r:id="rId69"/>
    <p:sldId id="1541" r:id="rId70"/>
    <p:sldId id="1540" r:id="rId71"/>
    <p:sldId id="1075" r:id="rId72"/>
    <p:sldId id="1076" r:id="rId73"/>
    <p:sldId id="1542" r:id="rId74"/>
    <p:sldId id="1077" r:id="rId75"/>
    <p:sldId id="1078" r:id="rId76"/>
    <p:sldId id="1079" r:id="rId77"/>
    <p:sldId id="1080" r:id="rId78"/>
    <p:sldId id="1514" r:id="rId79"/>
    <p:sldId id="1515" r:id="rId80"/>
    <p:sldId id="1516" r:id="rId81"/>
    <p:sldId id="1517" r:id="rId82"/>
    <p:sldId id="1518" r:id="rId83"/>
    <p:sldId id="1519" r:id="rId84"/>
    <p:sldId id="1520" r:id="rId85"/>
    <p:sldId id="1522" r:id="rId86"/>
    <p:sldId id="1523" r:id="rId87"/>
    <p:sldId id="1524" r:id="rId88"/>
    <p:sldId id="1527" r:id="rId89"/>
    <p:sldId id="1528" r:id="rId90"/>
    <p:sldId id="1529" r:id="rId91"/>
    <p:sldId id="1532" r:id="rId92"/>
    <p:sldId id="1512" r:id="rId93"/>
    <p:sldId id="1576" r:id="rId94"/>
    <p:sldId id="1577" r:id="rId95"/>
    <p:sldId id="1581" r:id="rId96"/>
    <p:sldId id="1533" r:id="rId97"/>
    <p:sldId id="1534" r:id="rId98"/>
    <p:sldId id="1572" r:id="rId99"/>
    <p:sldId id="1537" r:id="rId100"/>
    <p:sldId id="1538" r:id="rId101"/>
    <p:sldId id="1539" r:id="rId102"/>
    <p:sldId id="1205" r:id="rId103"/>
    <p:sldId id="1206" r:id="rId104"/>
    <p:sldId id="1543" r:id="rId105"/>
    <p:sldId id="1209" r:id="rId106"/>
    <p:sldId id="1211" r:id="rId107"/>
    <p:sldId id="1544" r:id="rId108"/>
    <p:sldId id="1545" r:id="rId109"/>
    <p:sldId id="1546" r:id="rId110"/>
    <p:sldId id="1547" r:id="rId111"/>
    <p:sldId id="1548" r:id="rId112"/>
    <p:sldId id="1549" r:id="rId113"/>
    <p:sldId id="1550" r:id="rId114"/>
    <p:sldId id="1551" r:id="rId115"/>
    <p:sldId id="1552" r:id="rId116"/>
    <p:sldId id="1213" r:id="rId117"/>
    <p:sldId id="1215" r:id="rId118"/>
    <p:sldId id="1216" r:id="rId119"/>
    <p:sldId id="1217" r:id="rId120"/>
    <p:sldId id="1218" r:id="rId121"/>
    <p:sldId id="1219" r:id="rId122"/>
    <p:sldId id="1241" r:id="rId123"/>
    <p:sldId id="1242" r:id="rId124"/>
    <p:sldId id="1245" r:id="rId125"/>
    <p:sldId id="1246" r:id="rId126"/>
    <p:sldId id="1247" r:id="rId127"/>
    <p:sldId id="1252" r:id="rId128"/>
    <p:sldId id="1253" r:id="rId129"/>
    <p:sldId id="1254" r:id="rId130"/>
    <p:sldId id="1256" r:id="rId131"/>
    <p:sldId id="1257" r:id="rId132"/>
    <p:sldId id="1261" r:id="rId133"/>
    <p:sldId id="1258" r:id="rId134"/>
    <p:sldId id="1259" r:id="rId135"/>
    <p:sldId id="1260" r:id="rId136"/>
    <p:sldId id="1262" r:id="rId137"/>
    <p:sldId id="1263" r:id="rId138"/>
    <p:sldId id="1265" r:id="rId139"/>
    <p:sldId id="1266" r:id="rId140"/>
    <p:sldId id="1267" r:id="rId141"/>
    <p:sldId id="1268" r:id="rId142"/>
    <p:sldId id="1269" r:id="rId143"/>
    <p:sldId id="1270" r:id="rId144"/>
    <p:sldId id="1569" r:id="rId145"/>
    <p:sldId id="1578" r:id="rId146"/>
    <p:sldId id="1579" r:id="rId147"/>
    <p:sldId id="1582" r:id="rId148"/>
    <p:sldId id="1585" r:id="rId149"/>
    <p:sldId id="1591" r:id="rId150"/>
    <p:sldId id="1592" r:id="rId151"/>
    <p:sldId id="1593" r:id="rId152"/>
    <p:sldId id="1594" r:id="rId153"/>
    <p:sldId id="1595" r:id="rId154"/>
    <p:sldId id="1607" r:id="rId155"/>
    <p:sldId id="1608" r:id="rId156"/>
    <p:sldId id="1610" r:id="rId157"/>
    <p:sldId id="1609" r:id="rId158"/>
    <p:sldId id="1596" r:id="rId159"/>
    <p:sldId id="1606" r:id="rId160"/>
    <p:sldId id="1597" r:id="rId161"/>
    <p:sldId id="1598" r:id="rId162"/>
    <p:sldId id="1613" r:id="rId163"/>
    <p:sldId id="1614" r:id="rId164"/>
    <p:sldId id="1615" r:id="rId165"/>
    <p:sldId id="1599" r:id="rId166"/>
    <p:sldId id="1616" r:id="rId167"/>
    <p:sldId id="1617" r:id="rId168"/>
    <p:sldId id="1633" r:id="rId169"/>
    <p:sldId id="1618" r:id="rId170"/>
    <p:sldId id="1600" r:id="rId171"/>
    <p:sldId id="1612" r:id="rId172"/>
    <p:sldId id="1611" r:id="rId173"/>
    <p:sldId id="1590" r:id="rId174"/>
    <p:sldId id="1619" r:id="rId175"/>
    <p:sldId id="1620" r:id="rId176"/>
    <p:sldId id="1621" r:id="rId177"/>
    <p:sldId id="1622" r:id="rId178"/>
    <p:sldId id="1623" r:id="rId179"/>
    <p:sldId id="1624" r:id="rId180"/>
    <p:sldId id="1625" r:id="rId181"/>
    <p:sldId id="1630" r:id="rId182"/>
    <p:sldId id="1631" r:id="rId183"/>
    <p:sldId id="1632" r:id="rId184"/>
    <p:sldId id="1651" r:id="rId185"/>
    <p:sldId id="1677" r:id="rId186"/>
    <p:sldId id="1634" r:id="rId187"/>
    <p:sldId id="1635" r:id="rId188"/>
    <p:sldId id="1636" r:id="rId189"/>
    <p:sldId id="1637" r:id="rId190"/>
    <p:sldId id="1638" r:id="rId191"/>
    <p:sldId id="1639" r:id="rId192"/>
    <p:sldId id="1640" r:id="rId193"/>
    <p:sldId id="1641" r:id="rId194"/>
    <p:sldId id="1642" r:id="rId195"/>
    <p:sldId id="1643" r:id="rId196"/>
    <p:sldId id="1644" r:id="rId197"/>
    <p:sldId id="1645" r:id="rId198"/>
    <p:sldId id="1646" r:id="rId199"/>
    <p:sldId id="1647" r:id="rId200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C78E1D-950A-4AF4-8B3C-ADD8A5A0B4AB}">
          <p14:sldIdLst>
            <p14:sldId id="1650"/>
            <p14:sldId id="1467"/>
            <p14:sldId id="1570"/>
          </p14:sldIdLst>
        </p14:section>
        <p14:section name="Script" id="{7E191902-B90B-49CD-B1B8-30701DF64FF6}">
          <p14:sldIdLst>
            <p14:sldId id="1142"/>
            <p14:sldId id="1589"/>
            <p14:sldId id="1571"/>
            <p14:sldId id="1143"/>
          </p14:sldIdLst>
        </p14:section>
        <p14:section name="IO pipes" id="{736C93E4-4857-452D-ADDA-F02873C4D506}">
          <p14:sldIdLst>
            <p14:sldId id="1480"/>
            <p14:sldId id="1481"/>
            <p14:sldId id="1482"/>
            <p14:sldId id="1483"/>
            <p14:sldId id="1588"/>
            <p14:sldId id="1484"/>
            <p14:sldId id="947"/>
            <p14:sldId id="1669"/>
            <p14:sldId id="1670"/>
            <p14:sldId id="1671"/>
            <p14:sldId id="1672"/>
            <p14:sldId id="1673"/>
            <p14:sldId id="1674"/>
            <p14:sldId id="1675"/>
          </p14:sldIdLst>
        </p14:section>
        <p14:section name="Other" id="{8FE4CF89-7218-4519-8903-AC2065EE7473}">
          <p14:sldIdLst>
            <p14:sldId id="948"/>
            <p14:sldId id="949"/>
            <p14:sldId id="976"/>
            <p14:sldId id="1499"/>
            <p14:sldId id="1069"/>
            <p14:sldId id="1583"/>
            <p14:sldId id="1509"/>
            <p14:sldId id="1510"/>
            <p14:sldId id="1070"/>
            <p14:sldId id="1071"/>
            <p14:sldId id="1584"/>
            <p14:sldId id="1587"/>
            <p14:sldId id="1505"/>
            <p14:sldId id="1553"/>
            <p14:sldId id="1507"/>
            <p14:sldId id="1508"/>
            <p14:sldId id="1554"/>
            <p14:sldId id="1555"/>
            <p14:sldId id="1557"/>
            <p14:sldId id="1558"/>
            <p14:sldId id="1559"/>
            <p14:sldId id="1560"/>
            <p14:sldId id="1562"/>
            <p14:sldId id="1564"/>
            <p14:sldId id="1566"/>
            <p14:sldId id="1574"/>
            <p14:sldId id="1666"/>
            <p14:sldId id="1661"/>
            <p14:sldId id="1667"/>
            <p14:sldId id="1668"/>
            <p14:sldId id="1662"/>
            <p14:sldId id="1663"/>
            <p14:sldId id="1664"/>
            <p14:sldId id="1665"/>
            <p14:sldId id="1653"/>
            <p14:sldId id="1654"/>
            <p14:sldId id="1655"/>
            <p14:sldId id="1656"/>
            <p14:sldId id="1657"/>
            <p14:sldId id="1658"/>
            <p14:sldId id="1659"/>
            <p14:sldId id="1660"/>
            <p14:sldId id="1575"/>
            <p14:sldId id="1580"/>
            <p14:sldId id="1648"/>
          </p14:sldIdLst>
        </p14:section>
        <p14:section name="Sed" id="{BBCE61DC-9EDD-4558-BC23-4B697E82639B}">
          <p14:sldIdLst>
            <p14:sldId id="1511"/>
            <p14:sldId id="1074"/>
            <p14:sldId id="1541"/>
            <p14:sldId id="1540"/>
            <p14:sldId id="1075"/>
            <p14:sldId id="1076"/>
            <p14:sldId id="1542"/>
            <p14:sldId id="1077"/>
            <p14:sldId id="1078"/>
            <p14:sldId id="1079"/>
            <p14:sldId id="1080"/>
            <p14:sldId id="1514"/>
            <p14:sldId id="1515"/>
            <p14:sldId id="1516"/>
            <p14:sldId id="1517"/>
            <p14:sldId id="1518"/>
            <p14:sldId id="1519"/>
            <p14:sldId id="1520"/>
            <p14:sldId id="1522"/>
            <p14:sldId id="1523"/>
            <p14:sldId id="1524"/>
            <p14:sldId id="1527"/>
            <p14:sldId id="1528"/>
            <p14:sldId id="1529"/>
            <p14:sldId id="1532"/>
            <p14:sldId id="1512"/>
            <p14:sldId id="1576"/>
            <p14:sldId id="1577"/>
            <p14:sldId id="1581"/>
          </p14:sldIdLst>
        </p14:section>
        <p14:section name="Awk" id="{4F6A236A-C5AC-452E-A323-4DA44D474077}">
          <p14:sldIdLst>
            <p14:sldId id="1533"/>
            <p14:sldId id="1534"/>
            <p14:sldId id="1572"/>
            <p14:sldId id="1537"/>
            <p14:sldId id="1538"/>
            <p14:sldId id="1539"/>
            <p14:sldId id="1205"/>
            <p14:sldId id="1206"/>
            <p14:sldId id="1543"/>
            <p14:sldId id="1209"/>
            <p14:sldId id="1211"/>
            <p14:sldId id="1544"/>
            <p14:sldId id="1545"/>
            <p14:sldId id="1546"/>
            <p14:sldId id="1547"/>
            <p14:sldId id="1548"/>
            <p14:sldId id="1549"/>
            <p14:sldId id="1550"/>
            <p14:sldId id="1551"/>
            <p14:sldId id="1552"/>
            <p14:sldId id="1213"/>
            <p14:sldId id="1215"/>
            <p14:sldId id="1216"/>
            <p14:sldId id="1217"/>
            <p14:sldId id="1218"/>
            <p14:sldId id="1219"/>
            <p14:sldId id="1241"/>
            <p14:sldId id="1242"/>
            <p14:sldId id="1245"/>
            <p14:sldId id="1246"/>
            <p14:sldId id="1247"/>
            <p14:sldId id="1252"/>
            <p14:sldId id="1253"/>
            <p14:sldId id="1254"/>
            <p14:sldId id="1256"/>
            <p14:sldId id="1257"/>
            <p14:sldId id="1261"/>
            <p14:sldId id="1258"/>
            <p14:sldId id="1259"/>
            <p14:sldId id="1260"/>
            <p14:sldId id="1262"/>
            <p14:sldId id="1263"/>
            <p14:sldId id="1265"/>
            <p14:sldId id="1266"/>
            <p14:sldId id="1267"/>
            <p14:sldId id="1268"/>
            <p14:sldId id="1269"/>
            <p14:sldId id="1270"/>
            <p14:sldId id="1569"/>
            <p14:sldId id="1578"/>
            <p14:sldId id="1579"/>
            <p14:sldId id="1582"/>
          </p14:sldIdLst>
        </p14:section>
        <p14:section name="Gnuplot" id="{E50016DD-0E61-4220-9645-0F99D326DE28}">
          <p14:sldIdLst>
            <p14:sldId id="1585"/>
            <p14:sldId id="1591"/>
            <p14:sldId id="1592"/>
            <p14:sldId id="1593"/>
            <p14:sldId id="1594"/>
            <p14:sldId id="1595"/>
            <p14:sldId id="1607"/>
            <p14:sldId id="1608"/>
            <p14:sldId id="1610"/>
            <p14:sldId id="1609"/>
            <p14:sldId id="1596"/>
            <p14:sldId id="1606"/>
            <p14:sldId id="1597"/>
            <p14:sldId id="1598"/>
            <p14:sldId id="1613"/>
            <p14:sldId id="1614"/>
            <p14:sldId id="1615"/>
            <p14:sldId id="1599"/>
            <p14:sldId id="1616"/>
            <p14:sldId id="1617"/>
            <p14:sldId id="1633"/>
            <p14:sldId id="1618"/>
            <p14:sldId id="1600"/>
            <p14:sldId id="1612"/>
            <p14:sldId id="1611"/>
          </p14:sldIdLst>
        </p14:section>
        <p14:section name="ImageMagick" id="{A2DEB82D-B981-4431-9039-D03E15E7B7DD}">
          <p14:sldIdLst>
            <p14:sldId id="1590"/>
            <p14:sldId id="1619"/>
            <p14:sldId id="1620"/>
            <p14:sldId id="1621"/>
            <p14:sldId id="1622"/>
            <p14:sldId id="1623"/>
            <p14:sldId id="1624"/>
            <p14:sldId id="1625"/>
            <p14:sldId id="1630"/>
            <p14:sldId id="1631"/>
            <p14:sldId id="1632"/>
          </p14:sldIdLst>
        </p14:section>
        <p14:section name="Old slides" id="{20854EE1-3F47-4D12-B7C3-056D56145B4C}">
          <p14:sldIdLst>
            <p14:sldId id="1651"/>
            <p14:sldId id="1677"/>
            <p14:sldId id="1634"/>
            <p14:sldId id="1635"/>
            <p14:sldId id="1636"/>
            <p14:sldId id="1637"/>
            <p14:sldId id="1638"/>
            <p14:sldId id="1639"/>
            <p14:sldId id="1640"/>
            <p14:sldId id="1641"/>
            <p14:sldId id="1642"/>
            <p14:sldId id="1643"/>
            <p14:sldId id="1644"/>
            <p14:sldId id="1645"/>
            <p14:sldId id="1646"/>
            <p14:sldId id="16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ert Jan Bex" initials="GJB" lastIdx="17" clrIdx="0">
    <p:extLst>
      <p:ext uri="{19B8F6BF-5375-455C-9EA6-DF929625EA0E}">
        <p15:presenceInfo xmlns:p15="http://schemas.microsoft.com/office/powerpoint/2012/main" userId="b602d378c858ce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00407A"/>
    <a:srgbClr val="1D8DB0"/>
    <a:srgbClr val="116E8A"/>
    <a:srgbClr val="147694"/>
    <a:srgbClr val="177E9D"/>
    <a:srgbClr val="86B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5" autoAdjust="0"/>
    <p:restoredTop sz="94656" autoAdjust="0"/>
  </p:normalViewPr>
  <p:slideViewPr>
    <p:cSldViewPr snapToObjects="1" showGuides="1">
      <p:cViewPr varScale="1">
        <p:scale>
          <a:sx n="80" d="100"/>
          <a:sy n="80" d="100"/>
        </p:scale>
        <p:origin x="60" y="60"/>
      </p:cViewPr>
      <p:guideLst>
        <p:guide orient="horz" pos="3294"/>
        <p:guide pos="560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8" d="100"/>
          <a:sy n="68" d="100"/>
        </p:scale>
        <p:origin x="3101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handoutMaster" Target="handoutMasters/handout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Arial" pitchFamily="34" charset="0"/>
                <a:cs typeface="Arial" pitchFamily="34" charset="0"/>
              </a:rPr>
              <a:pPr/>
              <a:t>28/10/2021</a:t>
            </a:fld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/>
              <a:pPr/>
              <a:t>‹#›</a:t>
            </a:fld>
            <a:endParaRPr lang="nl-BE" sz="1000"/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AF0A2F9-EF49-41B3-9E69-7CDBDC14786A}" type="datetimeFigureOut">
              <a:rPr lang="nl-BE" smtClean="0"/>
              <a:pPr/>
              <a:t>28/10/2021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17C257C2-8D60-4760-88CB-024AF3EEC641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5BAB261-9C1D-4B29-86C6-35FD80ECA0C8}" type="slidenum">
              <a:rPr lang="en-US" altLang="en-US" sz="1200" b="0">
                <a:solidFill>
                  <a:schemeClr val="tx1"/>
                </a:solidFill>
              </a:rPr>
              <a:pPr/>
              <a:t>9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855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18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62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19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774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20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337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21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2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15FC6-3E4C-4BFC-9F0D-BEB05AF3D7C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67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15FC6-3E4C-4BFC-9F0D-BEB05AF3D7C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32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25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685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50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70925A-E1BD-4AAC-A6B7-7EE8BD56F177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0444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E31BBF3-1D8C-44A9-B4E3-00FB6ADA177D}" type="slidenum">
              <a:rPr lang="en-US" altLang="en-US" sz="1200" b="0">
                <a:solidFill>
                  <a:schemeClr val="tx1"/>
                </a:solidFill>
              </a:rPr>
              <a:pPr/>
              <a:t>10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093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69E775-F309-4095-89BA-DBC2AB199D82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33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824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560BE2-CAE9-4766-826E-EA1F30372424}" type="slidenum">
              <a:rPr lang="en-US" altLang="en-US"/>
              <a:pPr/>
              <a:t>78</a:t>
            </a:fld>
            <a:endParaRPr lang="en-US" altLang="en-US"/>
          </a:p>
        </p:txBody>
      </p:sp>
      <p:sp>
        <p:nvSpPr>
          <p:cNvPr id="32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8772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BBCBBB-5553-4B06-A266-83DE27A164A4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327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1193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7145BE-8FE9-4FE3-AD02-EF0941A80D31}" type="slidenum">
              <a:rPr lang="en-US" altLang="en-US"/>
              <a:pPr/>
              <a:t>80</a:t>
            </a:fld>
            <a:endParaRPr lang="en-US" alt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9713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9497CD-5C03-49B8-A817-892D943502BA}" type="slidenum">
              <a:rPr lang="en-US" altLang="en-US"/>
              <a:pPr/>
              <a:t>82</a:t>
            </a:fld>
            <a:endParaRPr lang="en-US" altLang="en-US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218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14F9AF-3B32-4149-8D52-2137243E3F48}" type="slidenum">
              <a:rPr lang="en-US" altLang="en-US"/>
              <a:pPr/>
              <a:t>83</a:t>
            </a:fld>
            <a:endParaRPr lang="en-US" altLang="en-US"/>
          </a:p>
        </p:txBody>
      </p:sp>
      <p:sp>
        <p:nvSpPr>
          <p:cNvPr id="33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6676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D3E1D5-6EE0-4784-A4DC-92039C3C1E2E}" type="slidenum">
              <a:rPr lang="en-US" altLang="en-US"/>
              <a:pPr/>
              <a:t>84</a:t>
            </a:fld>
            <a:endParaRPr lang="en-US" alt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5192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C104D4-64EB-46B8-91C2-0CC96934AB70}" type="slidenum">
              <a:rPr lang="en-US" altLang="en-US"/>
              <a:pPr/>
              <a:t>85</a:t>
            </a:fld>
            <a:endParaRPr lang="en-US" alt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054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3E981A-AB69-4D25-A504-1D0E1697184B}" type="slidenum">
              <a:rPr lang="en-US" altLang="en-US"/>
              <a:pPr/>
              <a:t>86</a:t>
            </a:fld>
            <a:endParaRPr lang="en-US" altLang="en-US"/>
          </a:p>
        </p:txBody>
      </p:sp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1570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390E42-6DF0-4480-9ABC-721F451615F2}" type="slidenum">
              <a:rPr lang="en-US" altLang="en-US"/>
              <a:pPr/>
              <a:t>87</a:t>
            </a:fld>
            <a:endParaRPr lang="en-US" altLang="en-U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1967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9436E78-791C-4433-848A-B917C6AC9B94}" type="slidenum">
              <a:rPr lang="en-US" altLang="en-US" sz="1200" b="0">
                <a:solidFill>
                  <a:schemeClr val="tx1"/>
                </a:solidFill>
              </a:rPr>
              <a:pPr/>
              <a:t>11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494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35B8CF-8847-40F0-A7EE-6190E6D106E7}" type="slidenum">
              <a:rPr lang="en-US" altLang="en-US"/>
              <a:pPr/>
              <a:t>88</a:t>
            </a:fld>
            <a:endParaRPr lang="en-US" altLang="en-US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02014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15334B-F0D8-41CD-9F5E-368E2A8B2D6F}" type="slidenum">
              <a:rPr lang="en-US" altLang="en-US"/>
              <a:pPr/>
              <a:t>89</a:t>
            </a:fld>
            <a:endParaRPr lang="en-US" altLang="en-US"/>
          </a:p>
        </p:txBody>
      </p:sp>
      <p:sp>
        <p:nvSpPr>
          <p:cNvPr id="3461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60346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8001D9-BA9A-40AB-8B9B-1F85BCE8B05F}" type="slidenum">
              <a:rPr lang="en-US" altLang="en-US"/>
              <a:pPr/>
              <a:t>90</a:t>
            </a:fld>
            <a:endParaRPr lang="en-US" altLang="en-US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523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33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ABB14C9-51BC-4E23-A710-5DDE8B7EDE94}" type="slidenum">
              <a:rPr lang="en-US" altLang="en-US" sz="1300"/>
              <a:pPr algn="r"/>
              <a:t>107</a:t>
            </a:fld>
            <a:endParaRPr lang="en-US" altLang="en-US" sz="1300"/>
          </a:p>
        </p:txBody>
      </p:sp>
      <p:sp>
        <p:nvSpPr>
          <p:cNvPr id="13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76147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CC578EE3-2923-4A34-B49B-C04EC4F6BC98}" type="slidenum">
              <a:rPr lang="en-US" altLang="en-US" sz="1300"/>
              <a:pPr algn="r"/>
              <a:t>108</a:t>
            </a:fld>
            <a:endParaRPr lang="en-US" altLang="en-US" sz="1300"/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79816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74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F8AF3320-6AFD-44C5-943B-6C982A2A9A91}" type="slidenum">
              <a:rPr lang="en-US" altLang="en-US" sz="1300"/>
              <a:pPr algn="r"/>
              <a:t>109</a:t>
            </a:fld>
            <a:endParaRPr lang="en-US" altLang="en-US" sz="1300"/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16390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2253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225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78A9FC5F-2549-4822-BC96-5E94E3B167A3}" type="slidenum">
              <a:rPr lang="en-US" altLang="en-US" sz="1300"/>
              <a:pPr algn="r"/>
              <a:t>113</a:t>
            </a:fld>
            <a:endParaRPr lang="en-US" altLang="en-US" sz="1300"/>
          </a:p>
        </p:txBody>
      </p:sp>
      <p:sp>
        <p:nvSpPr>
          <p:cNvPr id="22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08767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2457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2457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1540E2A9-4093-4A51-8431-7C572AB06BEB}" type="slidenum">
              <a:rPr lang="en-US" altLang="en-US" sz="1300"/>
              <a:pPr algn="r"/>
              <a:t>114</a:t>
            </a:fld>
            <a:endParaRPr lang="en-US" altLang="en-US" sz="1300"/>
          </a:p>
        </p:txBody>
      </p:sp>
      <p:sp>
        <p:nvSpPr>
          <p:cNvPr id="245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0529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266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2662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D225444-6218-41B7-BDBD-26D9080FE7CD}" type="slidenum">
              <a:rPr lang="en-US" altLang="en-US" sz="1300"/>
              <a:pPr algn="r"/>
              <a:t>115</a:t>
            </a:fld>
            <a:endParaRPr lang="en-US" altLang="en-US" sz="1300"/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2986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3481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3481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1552A1F-66DA-43C6-8773-2BE6DD7FFD0D}" type="slidenum">
              <a:rPr lang="en-US" altLang="en-US" sz="1300"/>
              <a:pPr algn="r"/>
              <a:t>122</a:t>
            </a:fld>
            <a:endParaRPr lang="en-US" altLang="en-US" sz="1300"/>
          </a:p>
        </p:txBody>
      </p:sp>
      <p:sp>
        <p:nvSpPr>
          <p:cNvPr id="348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7487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9436E78-791C-4433-848A-B917C6AC9B94}" type="slidenum">
              <a:rPr lang="en-US" altLang="en-US" sz="1200" b="0">
                <a:solidFill>
                  <a:schemeClr val="tx1"/>
                </a:solidFill>
              </a:rPr>
              <a:pPr/>
              <a:t>12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8496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3686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3686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810B62C-1699-4FD5-AA33-7D382538FE40}" type="slidenum">
              <a:rPr lang="en-US" altLang="en-US" sz="1300"/>
              <a:pPr algn="r"/>
              <a:t>123</a:t>
            </a:fld>
            <a:endParaRPr lang="en-US" altLang="en-US" sz="1300"/>
          </a:p>
        </p:txBody>
      </p:sp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1860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30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60D6798-CF36-49EE-8B86-FCB19C12F657}" type="slidenum">
              <a:rPr lang="en-US" altLang="en-US" sz="1300"/>
              <a:pPr algn="r"/>
              <a:t>124</a:t>
            </a:fld>
            <a:endParaRPr lang="en-US" altLang="en-US" sz="1300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462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505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50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1D2632B-AD8D-4E7F-BC04-D253A97E8F09}" type="slidenum">
              <a:rPr lang="en-US" altLang="en-US" sz="1300"/>
              <a:pPr algn="r"/>
              <a:t>125</a:t>
            </a:fld>
            <a:endParaRPr lang="en-US" altLang="en-US" sz="1300"/>
          </a:p>
        </p:txBody>
      </p:sp>
      <p:sp>
        <p:nvSpPr>
          <p:cNvPr id="450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01521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710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71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0707B380-476C-4233-8F0F-0DE6C63C2035}" type="slidenum">
              <a:rPr lang="en-US" altLang="en-US" sz="1300"/>
              <a:pPr algn="r"/>
              <a:t>126</a:t>
            </a:fld>
            <a:endParaRPr lang="en-US" altLang="en-US" sz="1300"/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18248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5427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542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F068AA47-38A2-448A-BD61-5286CC113322}" type="slidenum">
              <a:rPr lang="en-US" altLang="en-US" sz="1300"/>
              <a:pPr algn="r"/>
              <a:t>128</a:t>
            </a:fld>
            <a:endParaRPr lang="en-US" altLang="en-US" sz="1300"/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27548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583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583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64D4987-F99B-41C3-AB4D-AAEB61288DB4}" type="slidenum">
              <a:rPr lang="en-US" altLang="en-US" sz="1300"/>
              <a:pPr algn="r"/>
              <a:t>130</a:t>
            </a:fld>
            <a:endParaRPr lang="en-US" altLang="en-US" sz="1300"/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38352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144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144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D3BBDFC6-5739-46D7-9931-DC8657A09049}" type="slidenum">
              <a:rPr lang="en-US" altLang="en-US" sz="1300"/>
              <a:pPr algn="r"/>
              <a:t>133</a:t>
            </a:fld>
            <a:endParaRPr lang="en-US" altLang="en-US" sz="1300"/>
          </a:p>
        </p:txBody>
      </p:sp>
      <p:sp>
        <p:nvSpPr>
          <p:cNvPr id="61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14826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349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34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AD3074B-0DB3-46CF-9025-71213D3FC101}" type="slidenum">
              <a:rPr lang="en-US" altLang="en-US" sz="1300"/>
              <a:pPr algn="r"/>
              <a:t>134</a:t>
            </a:fld>
            <a:endParaRPr lang="en-US" altLang="en-US" sz="1300"/>
          </a:p>
        </p:txBody>
      </p:sp>
      <p:sp>
        <p:nvSpPr>
          <p:cNvPr id="63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0746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553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553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AD19CEF8-3E08-4DF9-BB2A-45F8AB9B04C0}" type="slidenum">
              <a:rPr lang="en-US" altLang="en-US" sz="1300"/>
              <a:pPr algn="r"/>
              <a:t>135</a:t>
            </a:fld>
            <a:endParaRPr lang="en-US" altLang="en-US" sz="1300"/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69814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86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86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5C6CEA0-0D80-4D68-B393-144996556E9B}" type="slidenum">
              <a:rPr lang="en-US" altLang="en-US" sz="1300"/>
              <a:pPr algn="r"/>
              <a:t>136</a:t>
            </a:fld>
            <a:endParaRPr lang="en-US" altLang="en-US" sz="1300"/>
          </a:p>
        </p:txBody>
      </p:sp>
      <p:sp>
        <p:nvSpPr>
          <p:cNvPr id="686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5904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13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4242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7065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706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87A202AA-FBDD-48AD-800C-F9B173D225D5}" type="slidenum">
              <a:rPr lang="en-US" altLang="en-US" sz="1300"/>
              <a:pPr algn="r"/>
              <a:t>137</a:t>
            </a:fld>
            <a:endParaRPr lang="en-US" altLang="en-US" sz="1300"/>
          </a:p>
        </p:txBody>
      </p:sp>
      <p:sp>
        <p:nvSpPr>
          <p:cNvPr id="706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49257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168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3F7A75-6C0D-4CDC-9008-7346783462EA}" type="slidenum">
              <a:rPr lang="en-US" altLang="en-US"/>
              <a:pPr/>
              <a:t>187</a:t>
            </a:fld>
            <a:endParaRPr lang="en-US" altLang="en-US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13347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8A6842-4E3B-45C7-ACFA-0871BE14038E}" type="slidenum">
              <a:rPr lang="en-US" altLang="en-US"/>
              <a:pPr/>
              <a:t>188</a:t>
            </a:fld>
            <a:endParaRPr lang="en-US" altLang="en-US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6925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389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389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C54F5823-8313-4FEB-8B91-0AA24BC5A9FA}" type="slidenum">
              <a:rPr lang="en-US" altLang="en-US" sz="1300"/>
              <a:pPr algn="r"/>
              <a:t>194</a:t>
            </a:fld>
            <a:endParaRPr lang="en-US" altLang="en-US" sz="1300"/>
          </a:p>
        </p:txBody>
      </p:sp>
      <p:sp>
        <p:nvSpPr>
          <p:cNvPr id="389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35266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09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09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348C925-0C1F-4A7B-9CF4-F74601537BB7}" type="slidenum">
              <a:rPr lang="en-US" altLang="en-US" sz="1300"/>
              <a:pPr algn="r"/>
              <a:t>195</a:t>
            </a:fld>
            <a:endParaRPr lang="en-US" altLang="en-US" sz="1300"/>
          </a:p>
        </p:txBody>
      </p:sp>
      <p:sp>
        <p:nvSpPr>
          <p:cNvPr id="409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07485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15715" name="Rectangle 6"/>
          <p:cNvSpPr txBox="1">
            <a:spLocks noGrp="1" noChangeArrowheads="1"/>
          </p:cNvSpPr>
          <p:nvPr/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15716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D34910BE-723B-468E-BD85-E70A752CD1F8}" type="slidenum">
              <a:rPr lang="en-US" altLang="en-US" sz="1300"/>
              <a:pPr algn="r"/>
              <a:t>196</a:t>
            </a:fld>
            <a:endParaRPr lang="en-US" altLang="en-US" sz="1300"/>
          </a:p>
        </p:txBody>
      </p:sp>
      <p:sp>
        <p:nvSpPr>
          <p:cNvPr id="1157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4177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15FC6-3E4C-4BFC-9F0D-BEB05AF3D7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4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15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375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16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213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17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19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4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F7BF9-BE81-4DBB-A705-1E77137F5832}" type="datetime1">
              <a:rPr lang="nl-BE" smtClean="0"/>
              <a:t>28/10/2021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008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A2290-0477-46BB-87A2-28AB474124F3}" type="datetime1">
              <a:rPr lang="nl-BE" smtClean="0"/>
              <a:t>28/10/2021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172400" y="6048000"/>
            <a:ext cx="936000" cy="288000"/>
          </a:xfrm>
        </p:spPr>
        <p:txBody>
          <a:bodyPr/>
          <a:lstStyle>
            <a:lvl1pPr>
              <a:defRPr sz="1200"/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690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372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0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D64-6155-4769-AF26-79FDDAF95138}" type="datetime1">
              <a:rPr lang="nl-BE" smtClean="0"/>
              <a:t>28/10/2021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03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0D3A-57C8-4BB6-BAF6-0910372DB0C4}" type="datetime1">
              <a:rPr lang="nl-BE" smtClean="0"/>
              <a:t>28/10/2021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782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60510-3D33-4A31-87A2-7419302BEFB2}" type="datetime1">
              <a:rPr lang="nl-BE" smtClean="0"/>
              <a:t>28/10/2021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822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039BF-7F14-4E86-9A7D-70EDB4DFBD5E}" type="datetime1">
              <a:rPr lang="nl-BE" smtClean="0"/>
              <a:t>28/10/2021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905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B23E0-C61A-488E-A904-C10C2EE8BB5B}" type="datetime1">
              <a:rPr lang="nl-BE" smtClean="0"/>
              <a:t>28/10/2021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6352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44550B11-E8D9-4B11-9984-F070AA263B19}" type="datetime1">
              <a:rPr lang="nl-BE" smtClean="0"/>
              <a:t>28/10/2021</a:t>
            </a:fld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426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DA2AAE9-1AD1-47EB-91FA-4BD8E37F2074}" type="datetime1">
              <a:rPr lang="nl-BE" smtClean="0"/>
              <a:t>28/10/2021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208000" y="6101999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2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9144000" cy="486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1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9" r:id="rId2"/>
    <p:sldLayoutId id="2147483698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720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baseline="0">
          <a:solidFill>
            <a:srgbClr val="52BDEC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file:///E:\Computers\Languages\Awk\nawk\nawk_12.html" TargetMode="External"/><Relationship Id="rId2" Type="http://schemas.openxmlformats.org/officeDocument/2006/relationships/hyperlink" Target="file:///E:\Computers\Languages\Awk\nawk\nawk_11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file:///E:\Computers\Languages\Awk\nawk\nawk_13.html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ymoire.com/Unix/Awk.html" TargetMode="External"/><Relationship Id="rId2" Type="http://schemas.openxmlformats.org/officeDocument/2006/relationships/hyperlink" Target="https://www.gnu.org/software/gawk/manual/gawk.html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linux.iingen.unam.mx/pub/Documentacion/Shell-Bash/OReilly%20-%20Sed%20&amp;%20Awk%202nd%20Edition.pdf" TargetMode="External"/><Relationship Id="rId5" Type="http://schemas.openxmlformats.org/officeDocument/2006/relationships/hyperlink" Target="https://www.gnu.org/software/gawk/manual/gawk.pdf" TargetMode="External"/><Relationship Id="rId4" Type="http://schemas.openxmlformats.org/officeDocument/2006/relationships/hyperlink" Target="https://www.tutorialspoint.com/awk/" TargetMode="Externa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magselwakuleuven/downloads/lp_sys" TargetMode="External"/><Relationship Id="rId2" Type="http://schemas.openxmlformats.org/officeDocument/2006/relationships/hyperlink" Target="https://sites.google.com/site/magselwakuleuven/downloads/lp_hpcinfo" TargetMode="Externa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magemagick.org/" TargetMode="External"/><Relationship Id="rId1" Type="http://schemas.openxmlformats.org/officeDocument/2006/relationships/slideLayout" Target="../slideLayouts/slideLayout10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imagemagick.org/script/examples.php" TargetMode="Externa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imagemagick.org/script/examples.php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kuleuven.be/icts/HPCinfo_form/HPC-info-formulier" TargetMode="External"/><Relationship Id="rId2" Type="http://schemas.openxmlformats.org/officeDocument/2006/relationships/hyperlink" Target="mailto:hpcinfo@kuleuven.b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tus.kuleuven.be/hpc" TargetMode="External"/><Relationship Id="rId5" Type="http://schemas.openxmlformats.org/officeDocument/2006/relationships/hyperlink" Target="https://docs.vscentrum.be/" TargetMode="External"/><Relationship Id="rId4" Type="http://schemas.openxmlformats.org/officeDocument/2006/relationships/hyperlink" Target="http://www.vscentrum.be/" TargetMode="Externa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scentrum.be/training" TargetMode="External"/><Relationship Id="rId1" Type="http://schemas.openxmlformats.org/officeDocument/2006/relationships/slideLayout" Target="../slideLayouts/slideLayout10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0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T13" TargetMode="External"/><Relationship Id="rId2" Type="http://schemas.openxmlformats.org/officeDocument/2006/relationships/hyperlink" Target="https://sites.google.com/site/magselwakuleuven/downloads/ex1.fa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ites.google.com/site/magselwakuleuven/downloads/20170601" TargetMode="External"/><Relationship Id="rId4" Type="http://schemas.openxmlformats.org/officeDocument/2006/relationships/hyperlink" Target="https://sites.google.com/site/magselwakuleuven/downloads/lp_hpcinfo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wtogeek.com/" TargetMode="External"/><Relationship Id="rId2" Type="http://schemas.openxmlformats.org/officeDocument/2006/relationships/hyperlink" Target="http://www.grymoire.com/Unix/Sed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stackoverflow.com/" TargetMode="Externa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098875" y="2098844"/>
            <a:ext cx="4644352" cy="836944"/>
          </a:xfrm>
        </p:spPr>
        <p:txBody>
          <a:bodyPr/>
          <a:lstStyle/>
          <a:p>
            <a:r>
              <a:rPr lang="nl-BE" sz="4200" dirty="0"/>
              <a:t>Linux</a:t>
            </a:r>
            <a:r>
              <a:rPr lang="pl-PL" sz="4200" dirty="0"/>
              <a:t> </a:t>
            </a:r>
            <a:r>
              <a:rPr lang="pl-PL" sz="4200" dirty="0" err="1"/>
              <a:t>tools</a:t>
            </a:r>
            <a:endParaRPr lang="nl-BE" sz="42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52933" y="3783434"/>
            <a:ext cx="4500336" cy="1080000"/>
          </a:xfrm>
        </p:spPr>
        <p:txBody>
          <a:bodyPr/>
          <a:lstStyle/>
          <a:p>
            <a:r>
              <a:rPr lang="pl-PL" dirty="0"/>
              <a:t>Mag Selwa</a:t>
            </a:r>
            <a:r>
              <a:rPr lang="en-US" dirty="0"/>
              <a:t>, Geert Jan Bex</a:t>
            </a:r>
            <a:endParaRPr lang="pl-PL" dirty="0"/>
          </a:p>
          <a:p>
            <a:endParaRPr lang="pl-PL" dirty="0"/>
          </a:p>
          <a:p>
            <a:r>
              <a:rPr lang="pl-PL" dirty="0"/>
              <a:t>ICTS Leuven</a:t>
            </a:r>
            <a:endParaRPr lang="nl-BE" dirty="0"/>
          </a:p>
        </p:txBody>
      </p:sp>
      <p:grpSp>
        <p:nvGrpSpPr>
          <p:cNvPr id="4" name="Group 14"/>
          <p:cNvGrpSpPr/>
          <p:nvPr/>
        </p:nvGrpSpPr>
        <p:grpSpPr>
          <a:xfrm>
            <a:off x="2339752" y="260648"/>
            <a:ext cx="1584176" cy="821425"/>
            <a:chOff x="2987824" y="764704"/>
            <a:chExt cx="1944216" cy="1008112"/>
          </a:xfrm>
        </p:grpSpPr>
        <p:sp>
          <p:nvSpPr>
            <p:cNvPr id="5" name="Rectangle 15"/>
            <p:cNvSpPr/>
            <p:nvPr/>
          </p:nvSpPr>
          <p:spPr>
            <a:xfrm>
              <a:off x="2987824" y="764704"/>
              <a:ext cx="1944216" cy="10081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nl-BE" dirty="0"/>
            </a:p>
          </p:txBody>
        </p:sp>
        <p:pic>
          <p:nvPicPr>
            <p:cNvPr id="6" name="Picture 27" descr="ogo universiteit hassel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307" y="838648"/>
              <a:ext cx="1805058" cy="838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8" descr="http://clipartist.net/links/clipartist.net/tux_enhanced_penguin-555p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074" y="1196752"/>
            <a:ext cx="1564594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0" y="6453336"/>
            <a:ext cx="2771800" cy="40466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en-US" dirty="0">
                <a:solidFill>
                  <a:schemeClr val="bg1"/>
                </a:solidFill>
              </a:rPr>
              <a:t>28 October 2021</a:t>
            </a:r>
            <a:endParaRPr lang="nl-NL" altLang="en-US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923928" y="-167610"/>
            <a:ext cx="4459233" cy="1249683"/>
            <a:chOff x="4788024" y="-21230"/>
            <a:chExt cx="4459233" cy="1249683"/>
          </a:xfrm>
        </p:grpSpPr>
        <p:sp>
          <p:nvSpPr>
            <p:cNvPr id="13" name="Rectangle 12"/>
            <p:cNvSpPr/>
            <p:nvPr/>
          </p:nvSpPr>
          <p:spPr>
            <a:xfrm>
              <a:off x="4788024" y="-1"/>
              <a:ext cx="4385137" cy="1228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-21230"/>
              <a:ext cx="4459233" cy="1249683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92" y="3384376"/>
            <a:ext cx="3501008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39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Input Redirection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Input can also be given to a command from a file instead of typing it to the screen, which would be impractical.</a:t>
            </a:r>
          </a:p>
          <a:p>
            <a:endParaRPr lang="en-US" altLang="en-US" dirty="0"/>
          </a:p>
          <a:p>
            <a:pPr lvl="1"/>
            <a:r>
              <a:rPr lang="en-US" altLang="en-US" dirty="0" err="1"/>
              <a:t>mycommand</a:t>
            </a:r>
            <a:r>
              <a:rPr lang="en-US" altLang="en-US" dirty="0"/>
              <a:t> &lt; </a:t>
            </a:r>
            <a:r>
              <a:rPr lang="en-US" altLang="en-US" i="1" dirty="0" err="1"/>
              <a:t>programinput</a:t>
            </a:r>
            <a:r>
              <a:rPr lang="en-US" altLang="en-US" dirty="0"/>
              <a:t> – Here </a:t>
            </a:r>
            <a:r>
              <a:rPr lang="en-US" altLang="en-US" b="1" dirty="0" err="1"/>
              <a:t>mycommand</a:t>
            </a:r>
            <a:r>
              <a:rPr lang="en-US" altLang="en-US" dirty="0"/>
              <a:t> gets its input from </a:t>
            </a:r>
            <a:r>
              <a:rPr lang="en-US" altLang="en-US" i="1" dirty="0" err="1"/>
              <a:t>programinput</a:t>
            </a:r>
            <a:r>
              <a:rPr lang="en-US" altLang="en-US" dirty="0"/>
              <a:t> instead of waiting for what you type.</a:t>
            </a:r>
          </a:p>
        </p:txBody>
      </p:sp>
    </p:spTree>
    <p:extLst>
      <p:ext uri="{BB962C8B-B14F-4D97-AF65-F5344CB8AC3E}">
        <p14:creationId xmlns:p14="http://schemas.microsoft.com/office/powerpoint/2010/main" val="21873352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Action Commands</a:t>
            </a:r>
          </a:p>
        </p:txBody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-print</a:t>
            </a:r>
          </a:p>
          <a:p>
            <a:pPr lvl="1"/>
            <a:r>
              <a:rPr lang="en-US" altLang="en-US" sz="2400"/>
              <a:t>Simply prints out the name of the file that was found</a:t>
            </a:r>
          </a:p>
          <a:p>
            <a:pPr lvl="1"/>
            <a:r>
              <a:rPr lang="en-US" altLang="en-US" sz="2400"/>
              <a:t>Most common action</a:t>
            </a:r>
          </a:p>
          <a:p>
            <a:r>
              <a:rPr lang="en-US" altLang="en-US" sz="2800"/>
              <a:t>-exec</a:t>
            </a:r>
          </a:p>
          <a:p>
            <a:pPr lvl="1"/>
            <a:r>
              <a:rPr lang="en-US" altLang="en-US" sz="2400"/>
              <a:t>Executes a command</a:t>
            </a:r>
          </a:p>
          <a:p>
            <a:r>
              <a:rPr lang="en-US" altLang="en-US" sz="2800"/>
              <a:t>-ok</a:t>
            </a:r>
          </a:p>
          <a:p>
            <a:pPr lvl="1"/>
            <a:r>
              <a:rPr lang="en-US" altLang="en-US" sz="2400"/>
              <a:t>Executes a command, but prompts the user first</a:t>
            </a:r>
          </a:p>
        </p:txBody>
      </p:sp>
    </p:spTree>
    <p:extLst>
      <p:ext uri="{BB962C8B-B14F-4D97-AF65-F5344CB8AC3E}">
        <p14:creationId xmlns:p14="http://schemas.microsoft.com/office/powerpoint/2010/main" val="34181186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Sed</a:t>
            </a:r>
            <a:r>
              <a:rPr lang="pl-PL" dirty="0"/>
              <a:t> vs. </a:t>
            </a:r>
            <a:r>
              <a:rPr lang="pl-PL" dirty="0" err="1"/>
              <a:t>awk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101</a:t>
            </a:fld>
            <a:endParaRPr lang="nl-BE"/>
          </a:p>
        </p:txBody>
      </p:sp>
      <p:sp>
        <p:nvSpPr>
          <p:cNvPr id="5" name="Rectangle 1029"/>
          <p:cNvSpPr txBox="1">
            <a:spLocks noChangeArrowheads="1"/>
          </p:cNvSpPr>
          <p:nvPr/>
        </p:nvSpPr>
        <p:spPr>
          <a:xfrm>
            <a:off x="692400" y="1196752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400" b="1" dirty="0" err="1">
                <a:solidFill>
                  <a:srgbClr val="3366FF"/>
                </a:solidFill>
              </a:rPr>
              <a:t>sed</a:t>
            </a:r>
            <a:r>
              <a:rPr lang="en-US" altLang="en-US" sz="1400" b="1" dirty="0"/>
              <a:t> </a:t>
            </a:r>
            <a:r>
              <a:rPr lang="en-US" altLang="en-US" sz="1400" dirty="0"/>
              <a:t>is a </a:t>
            </a:r>
            <a:r>
              <a:rPr lang="en-US" altLang="en-US" sz="1400" dirty="0">
                <a:solidFill>
                  <a:srgbClr val="3366FF"/>
                </a:solidFill>
              </a:rPr>
              <a:t>pattern-action language</a:t>
            </a:r>
            <a:r>
              <a:rPr lang="en-US" altLang="en-US" sz="1400" dirty="0"/>
              <a:t>, like </a:t>
            </a:r>
            <a:r>
              <a:rPr lang="en-US" altLang="en-US" sz="1400" b="1" dirty="0" err="1">
                <a:solidFill>
                  <a:srgbClr val="3366FF"/>
                </a:solidFill>
              </a:rPr>
              <a:t>awk</a:t>
            </a:r>
            <a:r>
              <a:rPr lang="en-US" altLang="en-US" sz="1400" dirty="0"/>
              <a:t> </a:t>
            </a:r>
            <a:endParaRPr lang="en-US" altLang="en-US" sz="1400" dirty="0">
              <a:solidFill>
                <a:srgbClr val="3366FF"/>
              </a:solidFill>
            </a:endParaRPr>
          </a:p>
          <a:p>
            <a:r>
              <a:rPr lang="en-US" altLang="en-US" sz="1400" dirty="0" err="1"/>
              <a:t>awk</a:t>
            </a:r>
            <a:r>
              <a:rPr lang="en-US" altLang="en-US" sz="1400" dirty="0"/>
              <a:t> </a:t>
            </a:r>
            <a:r>
              <a:rPr lang="en-US" altLang="en-US" sz="1400" dirty="0">
                <a:solidFill>
                  <a:srgbClr val="3366FF"/>
                </a:solidFill>
              </a:rPr>
              <a:t>processes fields</a:t>
            </a:r>
            <a:r>
              <a:rPr lang="en-US" altLang="en-US" sz="1400" dirty="0"/>
              <a:t> while </a:t>
            </a:r>
            <a:r>
              <a:rPr lang="en-US" altLang="en-US" sz="1400" dirty="0" err="1">
                <a:solidFill>
                  <a:srgbClr val="3366FF"/>
                </a:solidFill>
              </a:rPr>
              <a:t>sed</a:t>
            </a:r>
            <a:r>
              <a:rPr lang="en-US" altLang="en-US" sz="1400" dirty="0"/>
              <a:t> only processes lines</a:t>
            </a:r>
          </a:p>
          <a:p>
            <a:r>
              <a:rPr lang="en-US" altLang="en-US" sz="1400" dirty="0" err="1">
                <a:solidFill>
                  <a:srgbClr val="3366FF"/>
                </a:solidFill>
              </a:rPr>
              <a:t>sed</a:t>
            </a:r>
            <a:r>
              <a:rPr lang="en-US" altLang="en-US" sz="1400" dirty="0">
                <a:solidFill>
                  <a:srgbClr val="3366FF"/>
                </a:solidFill>
              </a:rPr>
              <a:t> +</a:t>
            </a:r>
          </a:p>
          <a:p>
            <a:pPr lvl="1"/>
            <a:r>
              <a:rPr lang="en-US" altLang="en-US" sz="1400" dirty="0"/>
              <a:t>regular expressions</a:t>
            </a:r>
          </a:p>
          <a:p>
            <a:pPr lvl="1"/>
            <a:r>
              <a:rPr lang="en-US" altLang="en-US" sz="1400" dirty="0"/>
              <a:t>fast</a:t>
            </a:r>
          </a:p>
          <a:p>
            <a:pPr lvl="1"/>
            <a:r>
              <a:rPr lang="en-US" altLang="en-US" sz="1400" dirty="0"/>
              <a:t>concise</a:t>
            </a:r>
          </a:p>
          <a:p>
            <a:r>
              <a:rPr lang="en-US" altLang="en-US" sz="1400" dirty="0" err="1">
                <a:solidFill>
                  <a:srgbClr val="3366FF"/>
                </a:solidFill>
              </a:rPr>
              <a:t>sed</a:t>
            </a:r>
            <a:r>
              <a:rPr lang="en-US" altLang="en-US" sz="1400" dirty="0">
                <a:solidFill>
                  <a:srgbClr val="3366FF"/>
                </a:solidFill>
              </a:rPr>
              <a:t> –</a:t>
            </a:r>
          </a:p>
          <a:p>
            <a:pPr lvl="1"/>
            <a:r>
              <a:rPr lang="en-US" altLang="en-US" sz="1400" dirty="0"/>
              <a:t>hard to remember text from one line to another</a:t>
            </a:r>
          </a:p>
          <a:p>
            <a:pPr lvl="1"/>
            <a:r>
              <a:rPr lang="en-US" altLang="en-US" sz="1400" dirty="0"/>
              <a:t>not possible to go backward in the file</a:t>
            </a:r>
          </a:p>
          <a:p>
            <a:pPr lvl="1"/>
            <a:r>
              <a:rPr lang="en-US" altLang="en-US" sz="1400" dirty="0"/>
              <a:t>no way to do forward references like    /..../+1</a:t>
            </a:r>
          </a:p>
          <a:p>
            <a:pPr lvl="1"/>
            <a:r>
              <a:rPr lang="en-US" altLang="en-US" sz="1400" dirty="0"/>
              <a:t>no facilities to manipulate numbers</a:t>
            </a:r>
          </a:p>
          <a:p>
            <a:pPr lvl="1"/>
            <a:r>
              <a:rPr lang="en-US" altLang="en-US" sz="1400" dirty="0"/>
              <a:t>cumbersome syntax</a:t>
            </a:r>
          </a:p>
          <a:p>
            <a:r>
              <a:rPr lang="en-US" altLang="en-US" sz="1400" dirty="0" err="1">
                <a:solidFill>
                  <a:srgbClr val="3366FF"/>
                </a:solidFill>
              </a:rPr>
              <a:t>awk</a:t>
            </a:r>
            <a:r>
              <a:rPr lang="en-US" altLang="en-US" sz="1400" dirty="0">
                <a:solidFill>
                  <a:srgbClr val="3366FF"/>
                </a:solidFill>
              </a:rPr>
              <a:t> +</a:t>
            </a:r>
          </a:p>
          <a:p>
            <a:pPr lvl="1"/>
            <a:r>
              <a:rPr lang="en-US" altLang="en-US" sz="1400" dirty="0"/>
              <a:t>convenient numeric processing</a:t>
            </a:r>
          </a:p>
          <a:p>
            <a:pPr lvl="1"/>
            <a:r>
              <a:rPr lang="en-US" altLang="en-US" sz="1400" dirty="0"/>
              <a:t>variables and control flow in the actions</a:t>
            </a:r>
          </a:p>
          <a:p>
            <a:pPr lvl="1"/>
            <a:r>
              <a:rPr lang="en-US" altLang="en-US" sz="1400" dirty="0"/>
              <a:t>convenient way of accessing fields within lines</a:t>
            </a:r>
          </a:p>
          <a:p>
            <a:pPr lvl="1"/>
            <a:r>
              <a:rPr lang="en-US" altLang="en-US" sz="1400" dirty="0"/>
              <a:t>flexible printing</a:t>
            </a:r>
          </a:p>
          <a:p>
            <a:pPr lvl="1"/>
            <a:r>
              <a:rPr lang="en-US" altLang="en-US" sz="1400" dirty="0"/>
              <a:t>C-like syntax</a:t>
            </a:r>
          </a:p>
          <a:p>
            <a:pPr lvl="1"/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444348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A few basic things about </a:t>
            </a:r>
            <a:r>
              <a:rPr lang="en-US" altLang="en-US" sz="2800" dirty="0" err="1"/>
              <a:t>awk</a:t>
            </a:r>
            <a:endParaRPr lang="en-US" altLang="en-US" sz="2800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</a:t>
            </a:r>
            <a:r>
              <a:rPr lang="en-US" altLang="en-US" sz="1600" u="sng" dirty="0"/>
              <a:t>reads from a file</a:t>
            </a:r>
            <a:r>
              <a:rPr lang="en-US" altLang="en-US" sz="1600" dirty="0"/>
              <a:t> or from its </a:t>
            </a:r>
            <a:r>
              <a:rPr lang="en-US" altLang="en-US" sz="1600" u="sng" dirty="0"/>
              <a:t>standard input</a:t>
            </a:r>
            <a:r>
              <a:rPr lang="en-US" altLang="en-US" sz="1600" dirty="0"/>
              <a:t>, and outputs to its standard output. </a:t>
            </a:r>
          </a:p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recognizes the concepts of </a:t>
            </a:r>
            <a:r>
              <a:rPr lang="en-US" altLang="en-US" sz="1600" dirty="0">
                <a:solidFill>
                  <a:schemeClr val="folHlink"/>
                </a:solidFill>
              </a:rPr>
              <a:t>"file"</a:t>
            </a:r>
            <a:r>
              <a:rPr lang="en-US" altLang="en-US" sz="1600" dirty="0"/>
              <a:t>, </a:t>
            </a:r>
            <a:r>
              <a:rPr lang="en-US" altLang="en-US" sz="1600" dirty="0">
                <a:solidFill>
                  <a:schemeClr val="folHlink"/>
                </a:solidFill>
              </a:rPr>
              <a:t>"record"</a:t>
            </a:r>
            <a:r>
              <a:rPr lang="en-US" altLang="en-US" sz="1600" dirty="0"/>
              <a:t> and </a:t>
            </a:r>
            <a:r>
              <a:rPr lang="en-US" altLang="en-US" sz="1600" dirty="0">
                <a:solidFill>
                  <a:schemeClr val="folHlink"/>
                </a:solidFill>
              </a:rPr>
              <a:t>"field"</a:t>
            </a:r>
            <a:r>
              <a:rPr lang="en-US" altLang="en-US" sz="16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A </a:t>
            </a:r>
            <a:r>
              <a:rPr lang="en-US" altLang="en-US" sz="1600" u="sng" dirty="0"/>
              <a:t>file consists of records</a:t>
            </a:r>
            <a:r>
              <a:rPr lang="en-US" altLang="en-US" sz="1600" dirty="0"/>
              <a:t>, which by default are the lines of the file. One line becomes one record. </a:t>
            </a:r>
          </a:p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operates on </a:t>
            </a:r>
            <a:r>
              <a:rPr lang="en-US" altLang="en-US" sz="1600" u="sng" dirty="0"/>
              <a:t>one record at a time</a:t>
            </a:r>
            <a:r>
              <a:rPr lang="en-US" altLang="en-US" sz="16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A </a:t>
            </a:r>
            <a:r>
              <a:rPr lang="en-US" altLang="en-US" sz="1600" u="sng" dirty="0"/>
              <a:t>record consists of fields</a:t>
            </a:r>
            <a:r>
              <a:rPr lang="en-US" altLang="en-US" sz="1600" dirty="0"/>
              <a:t>, which by default are separated by any number of spaces or tabs.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Field number 1 is accessed with $1, field 2 with $2, and so forth. $0 refers to the whole record. </a:t>
            </a:r>
          </a:p>
        </p:txBody>
      </p:sp>
    </p:spTree>
    <p:extLst>
      <p:ext uri="{BB962C8B-B14F-4D97-AF65-F5344CB8AC3E}">
        <p14:creationId xmlns:p14="http://schemas.microsoft.com/office/powerpoint/2010/main" val="1498868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Program Structure in Awk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800" dirty="0"/>
              <a:t> </a:t>
            </a:r>
            <a:r>
              <a:rPr lang="en-US" altLang="en-US" sz="1600" dirty="0"/>
              <a:t>An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 is a sequence of statements of the form: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pattern </a:t>
            </a:r>
            <a:r>
              <a:rPr lang="en-US" altLang="en-US" sz="1600" b="1" dirty="0">
                <a:solidFill>
                  <a:schemeClr val="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{ action }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pattern</a:t>
            </a:r>
            <a:r>
              <a:rPr lang="en-US" altLang="en-US" sz="1600" b="1" dirty="0">
                <a:solidFill>
                  <a:schemeClr val="hlink"/>
                </a:solidFill>
                <a:latin typeface="Courier New" panose="02070309020205020404" pitchFamily="49" charset="0"/>
              </a:rPr>
              <a:t>   </a:t>
            </a:r>
            <a:r>
              <a:rPr lang="en-US" altLang="en-US" sz="16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{ action }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...</a:t>
            </a:r>
          </a:p>
          <a:p>
            <a:pPr>
              <a:lnSpc>
                <a:spcPct val="120000"/>
              </a:lnSpc>
            </a:pPr>
            <a:r>
              <a:rPr lang="en-US" altLang="en-US" sz="1600" dirty="0">
                <a:solidFill>
                  <a:schemeClr val="tx2"/>
                </a:solidFill>
              </a:rPr>
              <a:t>pattern</a:t>
            </a:r>
            <a:r>
              <a:rPr lang="en-US" altLang="en-US" sz="1600" dirty="0"/>
              <a:t> in front of an action  acts  as  a  </a:t>
            </a:r>
            <a:r>
              <a:rPr lang="en-US" altLang="en-US" sz="1600" u="sng" dirty="0"/>
              <a:t>selector</a:t>
            </a:r>
            <a:r>
              <a:rPr lang="en-US" altLang="en-US" sz="1600" dirty="0"/>
              <a:t>  that determines  whether  the  action is to be executed.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Patterns can be : </a:t>
            </a:r>
            <a:r>
              <a:rPr lang="en-US" altLang="en-US" sz="1600" u="sng" dirty="0"/>
              <a:t>regular expressions</a:t>
            </a:r>
            <a:r>
              <a:rPr lang="en-US" altLang="en-US" sz="1600" dirty="0"/>
              <a:t>,  </a:t>
            </a:r>
            <a:r>
              <a:rPr lang="en-US" altLang="en-US" sz="1600" u="sng" dirty="0"/>
              <a:t>arithmetic  relational  expressions</a:t>
            </a:r>
            <a:r>
              <a:rPr lang="en-US" altLang="en-US" sz="1600" dirty="0"/>
              <a:t>,  </a:t>
            </a:r>
            <a:r>
              <a:rPr lang="en-US" altLang="en-US" sz="1600" u="sng" dirty="0"/>
              <a:t>string-valued  expressions</a:t>
            </a:r>
            <a:r>
              <a:rPr lang="en-US" altLang="en-US" sz="1600" dirty="0"/>
              <a:t>,  and </a:t>
            </a:r>
            <a:r>
              <a:rPr lang="en-US" altLang="en-US" sz="1600" u="sng" dirty="0"/>
              <a:t>arbitrary </a:t>
            </a:r>
            <a:r>
              <a:rPr lang="en-US" altLang="en-US" sz="1600" u="sng" dirty="0" err="1"/>
              <a:t>boolean</a:t>
            </a:r>
            <a:r>
              <a:rPr lang="en-US" altLang="en-US" sz="1600" u="sng" dirty="0"/>
              <a:t> combinations</a:t>
            </a:r>
            <a:r>
              <a:rPr lang="en-US" altLang="en-US" sz="1600" dirty="0"/>
              <a:t> of these.</a:t>
            </a:r>
            <a:endParaRPr lang="pl-PL" altLang="en-US" sz="1600" dirty="0"/>
          </a:p>
          <a:p>
            <a:pPr>
              <a:lnSpc>
                <a:spcPct val="160000"/>
              </a:lnSpc>
            </a:pPr>
            <a:r>
              <a:rPr lang="en-US" altLang="en-US" sz="1600" dirty="0">
                <a:solidFill>
                  <a:schemeClr val="folHlink"/>
                </a:solidFill>
              </a:rPr>
              <a:t>action</a:t>
            </a:r>
            <a:r>
              <a:rPr lang="en-US" altLang="en-US" sz="1600" dirty="0"/>
              <a:t> is a sequence of action statements terminated by newlines or semicolons. </a:t>
            </a:r>
          </a:p>
          <a:p>
            <a:pPr>
              <a:lnSpc>
                <a:spcPct val="120000"/>
              </a:lnSpc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887071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A simple example</a:t>
            </a:r>
          </a:p>
        </p:txBody>
      </p:sp>
      <p:sp>
        <p:nvSpPr>
          <p:cNvPr id="11276" name="Rectangle 1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–F”:” ‘/</a:t>
            </a:r>
            <a:r>
              <a:rPr lang="pl-PL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ftp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 {print $1 “ “ $3}’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dirty="0"/>
              <a:t>            </a:t>
            </a:r>
          </a:p>
        </p:txBody>
      </p:sp>
      <p:grpSp>
        <p:nvGrpSpPr>
          <p:cNvPr id="11297" name="Group 33"/>
          <p:cNvGrpSpPr>
            <a:grpSpLocks/>
          </p:cNvGrpSpPr>
          <p:nvPr/>
        </p:nvGrpSpPr>
        <p:grpSpPr bwMode="auto">
          <a:xfrm>
            <a:off x="1752600" y="2486025"/>
            <a:ext cx="990600" cy="866775"/>
            <a:chOff x="1104" y="1566"/>
            <a:chExt cx="624" cy="546"/>
          </a:xfrm>
        </p:grpSpPr>
        <p:sp>
          <p:nvSpPr>
            <p:cNvPr id="11280" name="AutoShape 16"/>
            <p:cNvSpPr>
              <a:spLocks/>
            </p:cNvSpPr>
            <p:nvPr/>
          </p:nvSpPr>
          <p:spPr bwMode="auto">
            <a:xfrm rot="5400000">
              <a:off x="1392" y="1422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" name="Line 20"/>
            <p:cNvSpPr>
              <a:spLocks noChangeShapeType="1"/>
            </p:cNvSpPr>
            <p:nvPr/>
          </p:nvSpPr>
          <p:spPr bwMode="auto">
            <a:xfrm>
              <a:off x="1416" y="1614"/>
              <a:ext cx="0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1104" y="1824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Awk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executable</a:t>
              </a:r>
            </a:p>
          </p:txBody>
        </p:sp>
      </p:grpSp>
      <p:grpSp>
        <p:nvGrpSpPr>
          <p:cNvPr id="11299" name="Group 35"/>
          <p:cNvGrpSpPr>
            <a:grpSpLocks/>
          </p:cNvGrpSpPr>
          <p:nvPr/>
        </p:nvGrpSpPr>
        <p:grpSpPr bwMode="auto">
          <a:xfrm>
            <a:off x="2933700" y="2482850"/>
            <a:ext cx="1219200" cy="2546350"/>
            <a:chOff x="1848" y="1564"/>
            <a:chExt cx="768" cy="1604"/>
          </a:xfrm>
        </p:grpSpPr>
        <p:sp>
          <p:nvSpPr>
            <p:cNvPr id="11281" name="AutoShape 17"/>
            <p:cNvSpPr>
              <a:spLocks/>
            </p:cNvSpPr>
            <p:nvPr/>
          </p:nvSpPr>
          <p:spPr bwMode="auto">
            <a:xfrm rot="5400000">
              <a:off x="2208" y="142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5" name="Line 21"/>
            <p:cNvSpPr>
              <a:spLocks noChangeShapeType="1"/>
            </p:cNvSpPr>
            <p:nvPr/>
          </p:nvSpPr>
          <p:spPr bwMode="auto">
            <a:xfrm>
              <a:off x="2232" y="1612"/>
              <a:ext cx="0" cy="10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1848" y="2688"/>
              <a:ext cx="768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pattern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to search </a:t>
              </a:r>
            </a:p>
          </p:txBody>
        </p:sp>
      </p:grpSp>
      <p:grpSp>
        <p:nvGrpSpPr>
          <p:cNvPr id="11300" name="Group 36"/>
          <p:cNvGrpSpPr>
            <a:grpSpLocks/>
          </p:cNvGrpSpPr>
          <p:nvPr/>
        </p:nvGrpSpPr>
        <p:grpSpPr bwMode="auto">
          <a:xfrm>
            <a:off x="4114800" y="2486025"/>
            <a:ext cx="1676400" cy="1676400"/>
            <a:chOff x="2592" y="1536"/>
            <a:chExt cx="1056" cy="1056"/>
          </a:xfrm>
        </p:grpSpPr>
        <p:sp>
          <p:nvSpPr>
            <p:cNvPr id="11277" name="AutoShape 13"/>
            <p:cNvSpPr>
              <a:spLocks/>
            </p:cNvSpPr>
            <p:nvPr/>
          </p:nvSpPr>
          <p:spPr bwMode="auto">
            <a:xfrm rot="5400000">
              <a:off x="3072" y="1056"/>
              <a:ext cx="96" cy="1056"/>
            </a:xfrm>
            <a:prstGeom prst="rightBrace">
              <a:avLst>
                <a:gd name="adj1" fmla="val 9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6" name="Line 22"/>
            <p:cNvSpPr>
              <a:spLocks noChangeShapeType="1"/>
            </p:cNvSpPr>
            <p:nvPr/>
          </p:nvSpPr>
          <p:spPr bwMode="auto">
            <a:xfrm>
              <a:off x="3120" y="1632"/>
              <a:ext cx="0" cy="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1" name="Rectangle 27"/>
            <p:cNvSpPr>
              <a:spLocks noChangeArrowheads="1"/>
            </p:cNvSpPr>
            <p:nvPr/>
          </p:nvSpPr>
          <p:spPr bwMode="auto">
            <a:xfrm>
              <a:off x="2694" y="2112"/>
              <a:ext cx="844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Action to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perform on line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If pattern matches</a:t>
              </a:r>
            </a:p>
          </p:txBody>
        </p:sp>
      </p:grpSp>
      <p:grpSp>
        <p:nvGrpSpPr>
          <p:cNvPr id="11301" name="Group 37"/>
          <p:cNvGrpSpPr>
            <a:grpSpLocks/>
          </p:cNvGrpSpPr>
          <p:nvPr/>
        </p:nvGrpSpPr>
        <p:grpSpPr bwMode="auto">
          <a:xfrm>
            <a:off x="6019800" y="2476500"/>
            <a:ext cx="1219200" cy="2743200"/>
            <a:chOff x="3792" y="1536"/>
            <a:chExt cx="768" cy="1728"/>
          </a:xfrm>
        </p:grpSpPr>
        <p:sp>
          <p:nvSpPr>
            <p:cNvPr id="11278" name="AutoShape 14"/>
            <p:cNvSpPr>
              <a:spLocks/>
            </p:cNvSpPr>
            <p:nvPr/>
          </p:nvSpPr>
          <p:spPr bwMode="auto">
            <a:xfrm rot="5400000">
              <a:off x="4128" y="1200"/>
              <a:ext cx="96" cy="768"/>
            </a:xfrm>
            <a:prstGeom prst="righ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7" name="Line 23"/>
            <p:cNvSpPr>
              <a:spLocks noChangeShapeType="1"/>
            </p:cNvSpPr>
            <p:nvPr/>
          </p:nvSpPr>
          <p:spPr bwMode="auto">
            <a:xfrm>
              <a:off x="4176" y="1626"/>
              <a:ext cx="0" cy="12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2" name="Rectangle 28"/>
            <p:cNvSpPr>
              <a:spLocks noChangeArrowheads="1"/>
            </p:cNvSpPr>
            <p:nvPr/>
          </p:nvSpPr>
          <p:spPr bwMode="auto">
            <a:xfrm>
              <a:off x="3834" y="2832"/>
              <a:ext cx="67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The file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to operate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upon</a:t>
              </a:r>
            </a:p>
          </p:txBody>
        </p:sp>
      </p:grpSp>
      <p:grpSp>
        <p:nvGrpSpPr>
          <p:cNvPr id="11298" name="Group 34"/>
          <p:cNvGrpSpPr>
            <a:grpSpLocks/>
          </p:cNvGrpSpPr>
          <p:nvPr/>
        </p:nvGrpSpPr>
        <p:grpSpPr bwMode="auto">
          <a:xfrm>
            <a:off x="2362200" y="2486025"/>
            <a:ext cx="990600" cy="1447800"/>
            <a:chOff x="1488" y="1584"/>
            <a:chExt cx="624" cy="912"/>
          </a:xfrm>
        </p:grpSpPr>
        <p:sp>
          <p:nvSpPr>
            <p:cNvPr id="11294" name="AutoShape 30"/>
            <p:cNvSpPr>
              <a:spLocks/>
            </p:cNvSpPr>
            <p:nvPr/>
          </p:nvSpPr>
          <p:spPr bwMode="auto">
            <a:xfrm rot="5400000">
              <a:off x="1776" y="144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5" name="Line 31"/>
            <p:cNvSpPr>
              <a:spLocks noChangeShapeType="1"/>
            </p:cNvSpPr>
            <p:nvPr/>
          </p:nvSpPr>
          <p:spPr bwMode="auto">
            <a:xfrm>
              <a:off x="1800" y="163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6" name="Rectangle 32"/>
            <p:cNvSpPr>
              <a:spLocks noChangeArrowheads="1"/>
            </p:cNvSpPr>
            <p:nvPr/>
          </p:nvSpPr>
          <p:spPr bwMode="auto">
            <a:xfrm>
              <a:off x="1488" y="2208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Field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Separator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84231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 simple example (cont..)</a:t>
            </a:r>
          </a:p>
        </p:txBody>
      </p:sp>
      <p:sp>
        <p:nvSpPr>
          <p:cNvPr id="11276" name="Rectangle 1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–F”:” ‘/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arun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 {print $1 “ “ $3}’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dirty="0"/>
              <a:t>            </a:t>
            </a:r>
          </a:p>
        </p:txBody>
      </p:sp>
      <p:grpSp>
        <p:nvGrpSpPr>
          <p:cNvPr id="11297" name="Group 33"/>
          <p:cNvGrpSpPr>
            <a:grpSpLocks/>
          </p:cNvGrpSpPr>
          <p:nvPr/>
        </p:nvGrpSpPr>
        <p:grpSpPr bwMode="auto">
          <a:xfrm>
            <a:off x="1752600" y="2486025"/>
            <a:ext cx="990600" cy="866775"/>
            <a:chOff x="1104" y="1566"/>
            <a:chExt cx="624" cy="546"/>
          </a:xfrm>
        </p:grpSpPr>
        <p:sp>
          <p:nvSpPr>
            <p:cNvPr id="11280" name="AutoShape 16"/>
            <p:cNvSpPr>
              <a:spLocks/>
            </p:cNvSpPr>
            <p:nvPr/>
          </p:nvSpPr>
          <p:spPr bwMode="auto">
            <a:xfrm rot="5400000">
              <a:off x="1392" y="1422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" name="Line 20"/>
            <p:cNvSpPr>
              <a:spLocks noChangeShapeType="1"/>
            </p:cNvSpPr>
            <p:nvPr/>
          </p:nvSpPr>
          <p:spPr bwMode="auto">
            <a:xfrm>
              <a:off x="1416" y="1614"/>
              <a:ext cx="0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1104" y="1824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Awk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executable</a:t>
              </a:r>
            </a:p>
          </p:txBody>
        </p:sp>
      </p:grpSp>
      <p:grpSp>
        <p:nvGrpSpPr>
          <p:cNvPr id="11299" name="Group 35"/>
          <p:cNvGrpSpPr>
            <a:grpSpLocks/>
          </p:cNvGrpSpPr>
          <p:nvPr/>
        </p:nvGrpSpPr>
        <p:grpSpPr bwMode="auto">
          <a:xfrm>
            <a:off x="2933700" y="2482850"/>
            <a:ext cx="1219200" cy="2546350"/>
            <a:chOff x="1848" y="1564"/>
            <a:chExt cx="768" cy="1604"/>
          </a:xfrm>
        </p:grpSpPr>
        <p:sp>
          <p:nvSpPr>
            <p:cNvPr id="11281" name="AutoShape 17"/>
            <p:cNvSpPr>
              <a:spLocks/>
            </p:cNvSpPr>
            <p:nvPr/>
          </p:nvSpPr>
          <p:spPr bwMode="auto">
            <a:xfrm rot="5400000">
              <a:off x="2208" y="142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5" name="Line 21"/>
            <p:cNvSpPr>
              <a:spLocks noChangeShapeType="1"/>
            </p:cNvSpPr>
            <p:nvPr/>
          </p:nvSpPr>
          <p:spPr bwMode="auto">
            <a:xfrm>
              <a:off x="2232" y="1612"/>
              <a:ext cx="0" cy="10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1848" y="2688"/>
              <a:ext cx="768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pattern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to search </a:t>
              </a:r>
            </a:p>
          </p:txBody>
        </p:sp>
      </p:grpSp>
      <p:grpSp>
        <p:nvGrpSpPr>
          <p:cNvPr id="11300" name="Group 36"/>
          <p:cNvGrpSpPr>
            <a:grpSpLocks/>
          </p:cNvGrpSpPr>
          <p:nvPr/>
        </p:nvGrpSpPr>
        <p:grpSpPr bwMode="auto">
          <a:xfrm>
            <a:off x="4114800" y="2486025"/>
            <a:ext cx="1676400" cy="1676400"/>
            <a:chOff x="2592" y="1536"/>
            <a:chExt cx="1056" cy="1056"/>
          </a:xfrm>
        </p:grpSpPr>
        <p:sp>
          <p:nvSpPr>
            <p:cNvPr id="11277" name="AutoShape 13"/>
            <p:cNvSpPr>
              <a:spLocks/>
            </p:cNvSpPr>
            <p:nvPr/>
          </p:nvSpPr>
          <p:spPr bwMode="auto">
            <a:xfrm rot="5400000">
              <a:off x="3072" y="1056"/>
              <a:ext cx="96" cy="1056"/>
            </a:xfrm>
            <a:prstGeom prst="rightBrace">
              <a:avLst>
                <a:gd name="adj1" fmla="val 9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6" name="Line 22"/>
            <p:cNvSpPr>
              <a:spLocks noChangeShapeType="1"/>
            </p:cNvSpPr>
            <p:nvPr/>
          </p:nvSpPr>
          <p:spPr bwMode="auto">
            <a:xfrm>
              <a:off x="3120" y="1632"/>
              <a:ext cx="0" cy="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1" name="Rectangle 27"/>
            <p:cNvSpPr>
              <a:spLocks noChangeArrowheads="1"/>
            </p:cNvSpPr>
            <p:nvPr/>
          </p:nvSpPr>
          <p:spPr bwMode="auto">
            <a:xfrm>
              <a:off x="2694" y="2112"/>
              <a:ext cx="844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Action to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perform on line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If pattern matches</a:t>
              </a:r>
            </a:p>
          </p:txBody>
        </p:sp>
      </p:grpSp>
      <p:grpSp>
        <p:nvGrpSpPr>
          <p:cNvPr id="11301" name="Group 37"/>
          <p:cNvGrpSpPr>
            <a:grpSpLocks/>
          </p:cNvGrpSpPr>
          <p:nvPr/>
        </p:nvGrpSpPr>
        <p:grpSpPr bwMode="auto">
          <a:xfrm>
            <a:off x="6019800" y="2476500"/>
            <a:ext cx="1219200" cy="2743200"/>
            <a:chOff x="3792" y="1536"/>
            <a:chExt cx="768" cy="1728"/>
          </a:xfrm>
        </p:grpSpPr>
        <p:sp>
          <p:nvSpPr>
            <p:cNvPr id="11278" name="AutoShape 14"/>
            <p:cNvSpPr>
              <a:spLocks/>
            </p:cNvSpPr>
            <p:nvPr/>
          </p:nvSpPr>
          <p:spPr bwMode="auto">
            <a:xfrm rot="5400000">
              <a:off x="4128" y="1200"/>
              <a:ext cx="96" cy="768"/>
            </a:xfrm>
            <a:prstGeom prst="righ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7" name="Line 23"/>
            <p:cNvSpPr>
              <a:spLocks noChangeShapeType="1"/>
            </p:cNvSpPr>
            <p:nvPr/>
          </p:nvSpPr>
          <p:spPr bwMode="auto">
            <a:xfrm>
              <a:off x="4176" y="1626"/>
              <a:ext cx="0" cy="12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2" name="Rectangle 28"/>
            <p:cNvSpPr>
              <a:spLocks noChangeArrowheads="1"/>
            </p:cNvSpPr>
            <p:nvPr/>
          </p:nvSpPr>
          <p:spPr bwMode="auto">
            <a:xfrm>
              <a:off x="3834" y="2832"/>
              <a:ext cx="67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The file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to operate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upon</a:t>
              </a:r>
            </a:p>
          </p:txBody>
        </p:sp>
      </p:grpSp>
      <p:grpSp>
        <p:nvGrpSpPr>
          <p:cNvPr id="11298" name="Group 34"/>
          <p:cNvGrpSpPr>
            <a:grpSpLocks/>
          </p:cNvGrpSpPr>
          <p:nvPr/>
        </p:nvGrpSpPr>
        <p:grpSpPr bwMode="auto">
          <a:xfrm>
            <a:off x="2362200" y="2486025"/>
            <a:ext cx="990600" cy="1447800"/>
            <a:chOff x="1488" y="1584"/>
            <a:chExt cx="624" cy="912"/>
          </a:xfrm>
        </p:grpSpPr>
        <p:sp>
          <p:nvSpPr>
            <p:cNvPr id="11294" name="AutoShape 30"/>
            <p:cNvSpPr>
              <a:spLocks/>
            </p:cNvSpPr>
            <p:nvPr/>
          </p:nvSpPr>
          <p:spPr bwMode="auto">
            <a:xfrm rot="5400000">
              <a:off x="1776" y="144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5" name="Line 31"/>
            <p:cNvSpPr>
              <a:spLocks noChangeShapeType="1"/>
            </p:cNvSpPr>
            <p:nvPr/>
          </p:nvSpPr>
          <p:spPr bwMode="auto">
            <a:xfrm>
              <a:off x="1800" y="163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6" name="Rectangle 32"/>
            <p:cNvSpPr>
              <a:spLocks noChangeArrowheads="1"/>
            </p:cNvSpPr>
            <p:nvPr/>
          </p:nvSpPr>
          <p:spPr bwMode="auto">
            <a:xfrm>
              <a:off x="1488" y="2208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Field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Separator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9" y="1179066"/>
            <a:ext cx="8516970" cy="476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810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Running awk programs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en-US" sz="16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dirty="0"/>
              <a:t>There are four ways in which we can run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600" dirty="0"/>
          </a:p>
          <a:p>
            <a:pPr>
              <a:lnSpc>
                <a:spcPct val="80000"/>
              </a:lnSpc>
            </a:pPr>
            <a:r>
              <a:rPr lang="en-US" altLang="en-US" sz="1600" dirty="0">
                <a:hlinkClick r:id="rId2" action="ppaction://hlinkfile"/>
              </a:rPr>
              <a:t>One-shot</a:t>
            </a:r>
            <a:r>
              <a:rPr lang="en-US" altLang="en-US" sz="1600" dirty="0"/>
              <a:t>: Running a short throw-away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program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'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input-file1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input-file2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sz="1600" dirty="0"/>
              <a:t>... where </a:t>
            </a:r>
            <a:r>
              <a:rPr lang="en-US" altLang="en-US" sz="1600" i="1" dirty="0"/>
              <a:t>program</a:t>
            </a:r>
            <a:r>
              <a:rPr lang="en-US" altLang="en-US" sz="1600" dirty="0"/>
              <a:t> consists of a series of patterns and actions.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6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600" dirty="0">
                <a:hlinkClick r:id="rId3" action="ppaction://hlinkfile"/>
              </a:rPr>
              <a:t>Read Terminal</a:t>
            </a:r>
            <a:r>
              <a:rPr lang="en-US" altLang="en-US" sz="1600" dirty="0"/>
              <a:t>: Using no input files (input from terminal instead).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program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' &lt;ENTER&gt;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&lt;input lines&gt;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&lt;input lines&gt;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ctrl-d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600" dirty="0">
                <a:hlinkClick r:id="rId4" action="ppaction://hlinkfile"/>
              </a:rPr>
              <a:t>Long</a:t>
            </a:r>
            <a:r>
              <a:rPr lang="en-US" altLang="en-US" sz="1600" dirty="0"/>
              <a:t>: Putting permanent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programs in files.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	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-f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source-file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input-file1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input-file2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...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600" u="sng" dirty="0">
                <a:solidFill>
                  <a:schemeClr val="accent1"/>
                </a:solidFill>
              </a:rPr>
              <a:t>Executable</a:t>
            </a:r>
            <a:r>
              <a:rPr lang="en-US" altLang="en-US" sz="1600" dirty="0"/>
              <a:t>: </a:t>
            </a:r>
            <a:r>
              <a:rPr lang="en-US" altLang="en-US" sz="1600" dirty="0">
                <a:solidFill>
                  <a:schemeClr val="tx1"/>
                </a:solidFill>
              </a:rPr>
              <a:t>self-contained </a:t>
            </a:r>
            <a:r>
              <a:rPr lang="en-US" altLang="en-US" sz="1600" dirty="0" err="1">
                <a:solidFill>
                  <a:schemeClr val="tx1"/>
                </a:solidFill>
                <a:latin typeface="Arial Unicode MS"/>
              </a:rPr>
              <a:t>awk</a:t>
            </a:r>
            <a:r>
              <a:rPr lang="en-US" altLang="en-US" sz="1600" dirty="0">
                <a:solidFill>
                  <a:schemeClr val="tx1"/>
                </a:solidFill>
              </a:rPr>
              <a:t> scripts, using the </a:t>
            </a:r>
            <a:r>
              <a:rPr lang="en-US" altLang="en-US" sz="1600" dirty="0">
                <a:solidFill>
                  <a:schemeClr val="tx1"/>
                </a:solidFill>
                <a:latin typeface="Arial Unicode MS"/>
              </a:rPr>
              <a:t>`#!'</a:t>
            </a:r>
            <a:r>
              <a:rPr lang="en-US" altLang="en-US" sz="1600" dirty="0">
                <a:solidFill>
                  <a:schemeClr val="tx1"/>
                </a:solidFill>
              </a:rPr>
              <a:t> script mechanism. </a:t>
            </a:r>
          </a:p>
          <a:p>
            <a:pPr marL="360000" lvl="1" indent="0">
              <a:lnSpc>
                <a:spcPct val="8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Self-contained </a:t>
            </a:r>
            <a:r>
              <a:rPr lang="en-US" altLang="en-US" sz="1600" dirty="0" err="1">
                <a:solidFill>
                  <a:schemeClr val="tx1"/>
                </a:solidFill>
              </a:rPr>
              <a:t>awk</a:t>
            </a:r>
            <a:r>
              <a:rPr lang="en-US" altLang="en-US" sz="1600" dirty="0">
                <a:solidFill>
                  <a:schemeClr val="tx1"/>
                </a:solidFill>
              </a:rPr>
              <a:t> scripts are useful when you want to write a program which users can invoke without their having to know that the program is written in </a:t>
            </a:r>
            <a:r>
              <a:rPr lang="en-US" altLang="en-US" sz="1600" dirty="0" err="1">
                <a:solidFill>
                  <a:schemeClr val="tx1"/>
                </a:solidFill>
              </a:rPr>
              <a:t>awk</a:t>
            </a:r>
            <a:r>
              <a:rPr lang="en-US" altLang="en-US" sz="1600" dirty="0">
                <a:solidFill>
                  <a:schemeClr val="tx1"/>
                </a:solidFill>
              </a:rPr>
              <a:t>. </a:t>
            </a:r>
            <a:endParaRPr lang="en-US" altLang="en-US" sz="1600" dirty="0"/>
          </a:p>
          <a:p>
            <a:pPr>
              <a:lnSpc>
                <a:spcPct val="80000"/>
              </a:lnSpc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296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Basic </a:t>
            </a:r>
            <a:r>
              <a:rPr lang="en-US" dirty="0" err="1"/>
              <a:t>awk</a:t>
            </a:r>
            <a:r>
              <a:rPr lang="en-US" dirty="0"/>
              <a:t> Syntax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awk [options] ‘script’ file(s)</a:t>
            </a:r>
          </a:p>
          <a:p>
            <a:endParaRPr lang="en-US" altLang="en-US"/>
          </a:p>
          <a:p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awk [options] –f scriptfile file(s)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Options: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-F	to change input field separator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-f	to name script file</a:t>
            </a:r>
          </a:p>
        </p:txBody>
      </p:sp>
      <p:sp>
        <p:nvSpPr>
          <p:cNvPr id="1229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3F3D053-29D5-45C9-969C-E78EA5713719}" type="slidenum">
              <a:rPr lang="en-US" altLang="en-US" sz="1400">
                <a:solidFill>
                  <a:srgbClr val="FFFFFF"/>
                </a:solidFill>
              </a:rPr>
              <a:pPr/>
              <a:t>107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1329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Basic </a:t>
            </a:r>
            <a:r>
              <a:rPr lang="en-US" dirty="0" err="1"/>
              <a:t>awk</a:t>
            </a:r>
            <a:r>
              <a:rPr lang="en-US" dirty="0"/>
              <a:t> Program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consists of patterns &amp; actions: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pattern {action}</a:t>
            </a:r>
          </a:p>
          <a:p>
            <a:endParaRPr lang="en-US" altLang="en-US"/>
          </a:p>
          <a:p>
            <a:pPr lvl="1"/>
            <a:r>
              <a:rPr lang="en-US" altLang="en-US"/>
              <a:t>if pattern is missing, action is applied to all lines</a:t>
            </a:r>
          </a:p>
          <a:p>
            <a:pPr lvl="1"/>
            <a:r>
              <a:rPr lang="en-US" altLang="en-US"/>
              <a:t>if action is missing, the matched line is printed</a:t>
            </a:r>
          </a:p>
          <a:p>
            <a:pPr lvl="1"/>
            <a:r>
              <a:rPr lang="en-US" altLang="en-US"/>
              <a:t>must have either pattern or action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Example: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awk '/for/' testfile</a:t>
            </a:r>
          </a:p>
          <a:p>
            <a:pPr lvl="1"/>
            <a:r>
              <a:rPr lang="en-US" altLang="en-US"/>
              <a:t>prints all lines containing string “for” in testfile</a:t>
            </a:r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073C6AB-1F64-43AC-9F76-BB2F61FD1FD4}" type="slidenum">
              <a:rPr lang="en-US" altLang="en-US" sz="1400">
                <a:solidFill>
                  <a:srgbClr val="FFFFFF"/>
                </a:solidFill>
              </a:rPr>
              <a:pPr/>
              <a:t>108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7250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Basic Terminology: input file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A </a:t>
            </a:r>
            <a:r>
              <a:rPr lang="en-US" altLang="en-US" u="sng"/>
              <a:t>field</a:t>
            </a:r>
            <a:r>
              <a:rPr lang="en-US" altLang="en-US"/>
              <a:t> is a unit of data in a line</a:t>
            </a:r>
          </a:p>
          <a:p>
            <a:r>
              <a:rPr lang="en-US" altLang="en-US"/>
              <a:t>Each field is separated from the other fields by the </a:t>
            </a:r>
            <a:r>
              <a:rPr lang="en-US" altLang="en-US" u="sng"/>
              <a:t>field separator</a:t>
            </a:r>
          </a:p>
          <a:p>
            <a:pPr lvl="1"/>
            <a:r>
              <a:rPr lang="en-US" altLang="en-US"/>
              <a:t>default field separator is whitespace</a:t>
            </a:r>
          </a:p>
          <a:p>
            <a:r>
              <a:rPr lang="en-US" altLang="en-US"/>
              <a:t>A </a:t>
            </a:r>
            <a:r>
              <a:rPr lang="en-US" altLang="en-US" u="sng"/>
              <a:t>record</a:t>
            </a:r>
            <a:r>
              <a:rPr lang="en-US" altLang="en-US"/>
              <a:t> is the collection of fields in a line</a:t>
            </a:r>
          </a:p>
          <a:p>
            <a:r>
              <a:rPr lang="en-US" altLang="en-US"/>
              <a:t>A data file is made up of records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1639EA0-AD7A-41A0-80AF-BCB9110DB1FD}" type="slidenum">
              <a:rPr lang="en-US" altLang="en-US" sz="1400">
                <a:solidFill>
                  <a:srgbClr val="FFFFFF"/>
                </a:solidFill>
              </a:rPr>
              <a:pPr/>
              <a:t>109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489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Redirecting stderr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Performing a normal redirection will not redirect sdterr.  In Bash, this can be accomplished with ‘2&gt;’</a:t>
            </a:r>
          </a:p>
          <a:p>
            <a:pPr lvl="1"/>
            <a:r>
              <a:rPr lang="en-US" altLang="en-US" b="1"/>
              <a:t>command</a:t>
            </a:r>
            <a:r>
              <a:rPr lang="en-US" altLang="en-US"/>
              <a:t> </a:t>
            </a:r>
            <a:r>
              <a:rPr lang="en-US" altLang="en-US" i="1"/>
              <a:t>2&gt; file1</a:t>
            </a:r>
            <a:r>
              <a:rPr lang="en-US" altLang="en-US"/>
              <a:t> </a:t>
            </a:r>
          </a:p>
          <a:p>
            <a:pPr lvl="1"/>
            <a:endParaRPr lang="en-US" altLang="en-US"/>
          </a:p>
          <a:p>
            <a:r>
              <a:rPr lang="en-US" altLang="en-US"/>
              <a:t>Or, one can merge stderr to stdout (most popular) with ‘2&gt;&amp;1’</a:t>
            </a:r>
          </a:p>
          <a:p>
            <a:pPr lvl="1"/>
            <a:r>
              <a:rPr lang="en-US" altLang="en-US" b="1"/>
              <a:t>command</a:t>
            </a:r>
            <a:r>
              <a:rPr lang="en-US" altLang="en-US"/>
              <a:t> </a:t>
            </a:r>
            <a:r>
              <a:rPr lang="en-US" altLang="en-US" i="1"/>
              <a:t>&gt; file 2&gt;&amp;1</a:t>
            </a:r>
          </a:p>
        </p:txBody>
      </p:sp>
    </p:spTree>
    <p:extLst>
      <p:ext uri="{BB962C8B-B14F-4D97-AF65-F5344CB8AC3E}">
        <p14:creationId xmlns:p14="http://schemas.microsoft.com/office/powerpoint/2010/main" val="30055555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 Input File</a:t>
            </a:r>
          </a:p>
        </p:txBody>
      </p:sp>
      <p:sp>
        <p:nvSpPr>
          <p:cNvPr id="18434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78FD121-F598-49A4-863C-EAF2EB61CB8B}" type="slidenum">
              <a:rPr lang="en-US" altLang="en-US" sz="1400">
                <a:solidFill>
                  <a:srgbClr val="FFFFFF"/>
                </a:solidFill>
              </a:rPr>
              <a:pPr/>
              <a:t>110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7631113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54866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81000"/>
            <a:ext cx="46450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Buffers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endParaRPr lang="en-US" altLang="en-US"/>
          </a:p>
          <a:p>
            <a:r>
              <a:rPr lang="en-US" altLang="en-US"/>
              <a:t>awk supports two types of buffers: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  <a:r>
              <a:rPr lang="en-US" altLang="en-US" u="sng"/>
              <a:t>record</a:t>
            </a:r>
            <a:r>
              <a:rPr lang="en-US" altLang="en-US"/>
              <a:t> and </a:t>
            </a:r>
            <a:r>
              <a:rPr lang="en-US" altLang="en-US" u="sng"/>
              <a:t>field</a:t>
            </a:r>
          </a:p>
          <a:p>
            <a:endParaRPr lang="en-US" altLang="en-US"/>
          </a:p>
          <a:p>
            <a:r>
              <a:rPr lang="en-US" altLang="en-US"/>
              <a:t>field buffer:</a:t>
            </a:r>
          </a:p>
          <a:p>
            <a:pPr lvl="1"/>
            <a:r>
              <a:rPr lang="en-US" altLang="en-US"/>
              <a:t>one for each fields in the current record.</a:t>
            </a:r>
          </a:p>
          <a:p>
            <a:pPr lvl="1"/>
            <a:r>
              <a:rPr lang="en-US" altLang="en-US"/>
              <a:t>names: $1, $2, …</a:t>
            </a:r>
          </a:p>
          <a:p>
            <a:endParaRPr lang="en-US" altLang="en-US"/>
          </a:p>
          <a:p>
            <a:r>
              <a:rPr lang="en-US" altLang="en-US"/>
              <a:t>record buffer :</a:t>
            </a:r>
          </a:p>
          <a:p>
            <a:pPr lvl="1"/>
            <a:r>
              <a:rPr lang="en-US" altLang="en-US"/>
              <a:t>$0 holds the entire record</a:t>
            </a:r>
          </a:p>
        </p:txBody>
      </p:sp>
      <p:sp>
        <p:nvSpPr>
          <p:cNvPr id="1946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9BB2DB4-7C6D-4CC6-854E-D045EE2A9891}" type="slidenum">
              <a:rPr lang="en-US" altLang="en-US" sz="1400">
                <a:solidFill>
                  <a:srgbClr val="FFFFFF"/>
                </a:solidFill>
              </a:rPr>
              <a:pPr/>
              <a:t>111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9283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Some System Variables</a:t>
            </a:r>
          </a:p>
        </p:txBody>
      </p:sp>
      <p:sp>
        <p:nvSpPr>
          <p:cNvPr id="14340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6200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FS		 Field separator (default=whitespace)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RS		 Record separator (default=\n)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NF		 Number of fields in current record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NR		 Number of the current record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OFS		 Output field separator (default=space)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ORS		 Output record separator (default=\n)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FILENAME	 Current filename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2356586-5CB9-46F9-999E-1F91C7DA99FA}" type="slidenum">
              <a:rPr lang="en-US" altLang="en-US" sz="1400">
                <a:solidFill>
                  <a:srgbClr val="FFFFFF"/>
                </a:solidFill>
              </a:rPr>
              <a:pPr/>
              <a:t>112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4781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Example: Records and Fields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cat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Tom Jones       4424    5/12/66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Mary Adams      5346    11/4/63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Sally Chang     1654    7/22/54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Billy Black     1683    9/23/44 336500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'{print NR, $0}'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 Tom Jones     4424    5/12/66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2 Mary Adams    5346    11/4/63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3 Sally Chang   1654    7/22/54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4 Billy Black   1683    9/23/44 336500</a:t>
            </a: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030F92A-F80E-4DDD-A2F2-97488FB3683B}" type="slidenum">
              <a:rPr lang="en-US" altLang="en-US" sz="1400">
                <a:solidFill>
                  <a:srgbClr val="FFFFFF"/>
                </a:solidFill>
              </a:rPr>
              <a:pPr/>
              <a:t>113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7743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Example: Space as Field Separator </a:t>
            </a:r>
          </a:p>
        </p:txBody>
      </p:sp>
      <p:sp>
        <p:nvSpPr>
          <p:cNvPr id="16388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cat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Tom Jones       4424    5/12/66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Mary Adams      5346    11/4/63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Sally Chang     1654    7/22/54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Billy Black     1683    9/23/44 336500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'{print NR, $1, $2, $5}'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 Tom Jones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2 Mary Adams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3 Sally Chang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4 Billy Black 336500</a:t>
            </a: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DFCAE10-22BE-4618-B06A-2B18ED6BB7A7}" type="slidenum">
              <a:rPr lang="en-US" altLang="en-US" sz="1400">
                <a:solidFill>
                  <a:srgbClr val="FFFFFF"/>
                </a:solidFill>
              </a:rPr>
              <a:pPr/>
              <a:t>114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992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Example: Colon as Field Separator</a:t>
            </a:r>
          </a:p>
        </p:txBody>
      </p:sp>
      <p:sp>
        <p:nvSpPr>
          <p:cNvPr id="25602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cat em2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Tom Jones:4424:5/12/66:543354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Mary Adams:5346:11/4/63:28765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Sally Chang:1654:7/22/54:650000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Billy Black:1683:9/23/44:336500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-F: '/Jones/{print $1, $2}' em2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Tom Jones 4424</a:t>
            </a:r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2D61451-4EA0-4023-8033-BEE00C6F7E27}" type="slidenum">
              <a:rPr lang="en-US" altLang="en-US" sz="1400">
                <a:solidFill>
                  <a:srgbClr val="FFFFFF"/>
                </a:solidFill>
              </a:rPr>
              <a:pPr/>
              <a:t>115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7664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Advanced awk features</a:t>
            </a:r>
            <a:r>
              <a:rPr lang="en-US" altLang="en-US"/>
              <a:t> 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borrows a lot from the C language.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The if loop, for loop and while loop have the same constructs as in C.</a:t>
            </a:r>
          </a:p>
          <a:p>
            <a:pPr>
              <a:lnSpc>
                <a:spcPct val="120000"/>
              </a:lnSpc>
            </a:pPr>
            <a:r>
              <a:rPr lang="en-US" altLang="en-US" sz="1600" dirty="0" err="1"/>
              <a:t>Awk’s</a:t>
            </a:r>
            <a:r>
              <a:rPr lang="en-US" altLang="en-US" sz="1600" dirty="0"/>
              <a:t> variables are stored internally as strings.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600" dirty="0"/>
              <a:t>     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eg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. x = “1.01”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x = x + 1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print x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600" dirty="0"/>
              <a:t>      </a:t>
            </a:r>
            <a:r>
              <a:rPr lang="en-US" altLang="en-US" sz="1400" b="1" dirty="0">
                <a:latin typeface="Courier New" panose="02070309020205020404" pitchFamily="49" charset="0"/>
              </a:rPr>
              <a:t>The above will print the value 2.01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Comparison operators in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are : 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"==", "&lt;", "&gt;", "&lt;=", "&gt;=", "!=“, "~" and "!~“.</a:t>
            </a:r>
          </a:p>
          <a:p>
            <a:pPr>
              <a:lnSpc>
                <a:spcPct val="120000"/>
              </a:lnSpc>
            </a:pPr>
            <a:r>
              <a:rPr lang="en-US" altLang="en-US" sz="1400" b="1" dirty="0">
                <a:solidFill>
                  <a:schemeClr val="folHlink"/>
                </a:solidFill>
              </a:rPr>
              <a:t>“~”</a:t>
            </a:r>
            <a:r>
              <a:rPr lang="en-US" altLang="en-US" sz="1600" dirty="0"/>
              <a:t> and </a:t>
            </a:r>
            <a:r>
              <a:rPr lang="en-US" altLang="en-US" sz="1400" b="1" dirty="0">
                <a:solidFill>
                  <a:schemeClr val="folHlink"/>
                </a:solidFill>
              </a:rPr>
              <a:t>“!~”</a:t>
            </a:r>
            <a:r>
              <a:rPr lang="en-US" altLang="en-US" sz="1600" dirty="0"/>
              <a:t> operators mean "matches" and "does not match".</a:t>
            </a:r>
          </a:p>
          <a:p>
            <a:pPr>
              <a:lnSpc>
                <a:spcPct val="120000"/>
              </a:lnSpc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653341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Examples 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'{ print $0 }'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sz="1400" dirty="0"/>
              <a:t>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</a:t>
            </a:r>
            <a:r>
              <a:rPr lang="en-US" altLang="en-US" sz="1400" dirty="0"/>
              <a:t>Prints all the lines in /</a:t>
            </a:r>
            <a:r>
              <a:rPr lang="en-US" altLang="en-US" sz="1400" dirty="0" err="1"/>
              <a:t>etc</a:t>
            </a:r>
            <a:r>
              <a:rPr lang="en-US" altLang="en-US" sz="1400" dirty="0"/>
              <a:t>/</a:t>
            </a:r>
            <a:r>
              <a:rPr lang="en-US" altLang="en-US" sz="1400" dirty="0" err="1"/>
              <a:t>passwd</a:t>
            </a:r>
            <a:endParaRPr lang="en-US" altLang="en-US" sz="1400" dirty="0"/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-F":" '{ print "username: " $1 "\t\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tuid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:" $3" }'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dirty="0"/>
              <a:t>Prints the 1</a:t>
            </a:r>
            <a:r>
              <a:rPr lang="en-US" altLang="en-US" sz="1400" baseline="30000" dirty="0"/>
              <a:t>st</a:t>
            </a:r>
            <a:r>
              <a:rPr lang="en-US" altLang="en-US" sz="1400" dirty="0"/>
              <a:t> and 3</a:t>
            </a:r>
            <a:r>
              <a:rPr lang="en-US" altLang="en-US" sz="1400" baseline="30000" dirty="0"/>
              <a:t>rd</a:t>
            </a:r>
            <a:r>
              <a:rPr lang="en-US" altLang="en-US" sz="1400" dirty="0"/>
              <a:t> fields of each line in /</a:t>
            </a:r>
            <a:r>
              <a:rPr lang="en-US" altLang="en-US" sz="1400" dirty="0" err="1"/>
              <a:t>etc</a:t>
            </a:r>
            <a:r>
              <a:rPr lang="en-US" altLang="en-US" sz="1400" dirty="0"/>
              <a:t>/</a:t>
            </a:r>
            <a:r>
              <a:rPr lang="en-US" altLang="en-US" sz="1400" dirty="0" err="1"/>
              <a:t>passwd</a:t>
            </a:r>
            <a:r>
              <a:rPr lang="en-US" altLang="en-US" sz="1400" dirty="0"/>
              <a:t>. The fields  are separated by “:”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 script1.awk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u="sng" dirty="0">
                <a:solidFill>
                  <a:srgbClr val="D23C9C"/>
                </a:solidFill>
                <a:latin typeface="Courier New" panose="02070309020205020404" pitchFamily="49" charset="0"/>
              </a:rPr>
              <a:t>script1.awk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BEGIN{ x=0 }# The BEGIN block is executed before processing the file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/^$/ { x=x+1 } # For every null line increment the count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END { print "I found " x " blank lines. :)" } #Executed at the end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</a:rPr>
              <a:t>  </a:t>
            </a:r>
            <a:r>
              <a:rPr lang="en-US" altLang="en-US" sz="1400" dirty="0">
                <a:solidFill>
                  <a:schemeClr val="folHlink"/>
                </a:solidFill>
              </a:rPr>
              <a:t>The above script calculates the number of null lines. Note that BEGIN and END are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dirty="0">
                <a:solidFill>
                  <a:schemeClr val="folHlink"/>
                </a:solidFill>
              </a:rPr>
              <a:t>  special patterns</a:t>
            </a:r>
            <a:r>
              <a:rPr lang="en-US" altLang="en-US" sz="1400" b="1" dirty="0">
                <a:solidFill>
                  <a:schemeClr val="folHlin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66095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examples (cont..)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'BEGIN { RS = "/" } ; { print $0 }' file1.txt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>
                <a:solidFill>
                  <a:schemeClr val="folHlink"/>
                </a:solidFill>
              </a:rPr>
              <a:t>    </a:t>
            </a:r>
            <a:r>
              <a:rPr lang="en-US" altLang="en-US" sz="1400" u="sng">
                <a:solidFill>
                  <a:schemeClr val="tx2"/>
                </a:solidFill>
              </a:rPr>
              <a:t>RS is the record separator</a:t>
            </a:r>
            <a:r>
              <a:rPr lang="en-US" altLang="en-US" sz="1400"/>
              <a:t> (default is \n). In this example the RS is modified to “/”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and then the file is processed. So awk will distinguish between records by “/”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character. 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'$1 ~ /foo/ { print $0 }' file.txt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The pattern will print out all records from file file.txt whose first fields contain the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string “foo”.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'{ print $(2*2) }' file.txt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/>
              <a:t>  In the above example the </a:t>
            </a:r>
            <a:r>
              <a:rPr lang="en-US" altLang="en-US" sz="1400" u="sng">
                <a:solidFill>
                  <a:schemeClr val="hlink"/>
                </a:solidFill>
              </a:rPr>
              <a:t>field number is an expression</a:t>
            </a:r>
            <a:r>
              <a:rPr lang="en-US" altLang="en-US" sz="1400"/>
              <a:t>. So awk will  print the 4</a:t>
            </a:r>
            <a:r>
              <a:rPr lang="en-US" altLang="en-US" sz="1400" baseline="30000"/>
              <a:t>th</a:t>
            </a:r>
            <a:r>
              <a:rPr lang="en-US" altLang="en-US" sz="1400"/>
              <a:t> fields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of all the records.</a:t>
            </a: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/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2164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examples (cont..)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'{ $3 = $2 - 10; print $2, $3 }' inventory-shipped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2000" b="1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/>
              <a:t>This example will subtract the second field of each record by 10 and store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/>
              <a:t>   it in the third field.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'BEGIN { FS = "," } ; { print $2 }'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file.txt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>
                <a:latin typeface="Courier New" panose="02070309020205020404" pitchFamily="49" charset="0"/>
              </a:rPr>
              <a:t>  </a:t>
            </a:r>
            <a:r>
              <a:rPr lang="en-US" altLang="en-US" sz="1600" u="sng">
                <a:solidFill>
                  <a:schemeClr val="tx2"/>
                </a:solidFill>
              </a:rPr>
              <a:t>FS is the field separator</a:t>
            </a:r>
            <a:r>
              <a:rPr lang="en-US" altLang="en-US" sz="1600"/>
              <a:t> in awk. In the above example we are asking awk to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/>
              <a:t>   separate the fields by “,” instead of default “ “.</a:t>
            </a:r>
          </a:p>
          <a:p>
            <a:pPr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'BEGIN { OFS = ";"; ORS = "\n\n" } </a:t>
            </a:r>
          </a:p>
          <a:p>
            <a:pPr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           { print $1, $2 }'  file1.txt</a:t>
            </a:r>
          </a:p>
          <a:p>
            <a:pPr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u="sng">
                <a:solidFill>
                  <a:schemeClr val="tx2"/>
                </a:solidFill>
              </a:rPr>
              <a:t>OFS is the Output field Separator</a:t>
            </a:r>
            <a:r>
              <a:rPr lang="en-US" altLang="en-US" sz="1600"/>
              <a:t>, </a:t>
            </a:r>
            <a:r>
              <a:rPr lang="en-US" altLang="en-US" sz="1600" u="sng">
                <a:solidFill>
                  <a:schemeClr val="tx2"/>
                </a:solidFill>
              </a:rPr>
              <a:t>ORS is Output record separator</a:t>
            </a:r>
            <a:r>
              <a:rPr lang="en-US" altLang="en-US" sz="1600"/>
              <a:t>. This</a:t>
            </a:r>
          </a:p>
          <a:p>
            <a:pPr>
              <a:buFontTx/>
              <a:buNone/>
            </a:pPr>
            <a:r>
              <a:rPr lang="en-US" altLang="en-US" sz="1600"/>
              <a:t>    prints the first and second fields of each input record separated by a</a:t>
            </a:r>
          </a:p>
          <a:p>
            <a:pPr>
              <a:buFontTx/>
              <a:buNone/>
            </a:pPr>
            <a:r>
              <a:rPr lang="en-US" altLang="en-US" sz="1600"/>
              <a:t>    semicolon, with a blank line added after each line.</a:t>
            </a:r>
          </a:p>
        </p:txBody>
      </p:sp>
    </p:spTree>
    <p:extLst>
      <p:ext uri="{BB962C8B-B14F-4D97-AF65-F5344CB8AC3E}">
        <p14:creationId xmlns:p14="http://schemas.microsoft.com/office/powerpoint/2010/main" val="98952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Redirecting: here docs and here strings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349999"/>
            <a:ext cx="8712968" cy="4428000"/>
          </a:xfrm>
        </p:spPr>
        <p:txBody>
          <a:bodyPr/>
          <a:lstStyle/>
          <a:p>
            <a:r>
              <a:rPr lang="en-US" sz="2200" dirty="0"/>
              <a:t>‘Here docs’ are files created inline in the shell.</a:t>
            </a:r>
          </a:p>
          <a:p>
            <a:r>
              <a:rPr lang="en-US" sz="2200" dirty="0"/>
              <a:t>The ‘trick’ is simple. Define a closing word, and the lines between that word and when it appears alone on a line become a file.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Notice that:</a:t>
            </a:r>
          </a:p>
          <a:p>
            <a:pPr marL="702900" lvl="1" indent="-3429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the string could be included in the file if it was not ‘alone’ on the line </a:t>
            </a:r>
          </a:p>
          <a:p>
            <a:pPr marL="702900" lvl="1" indent="-3429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the </a:t>
            </a:r>
            <a:r>
              <a:rPr lang="en-US" altLang="en-US" sz="2200" dirty="0">
                <a:solidFill>
                  <a:schemeClr val="tx1"/>
                </a:solidFill>
                <a:latin typeface="+mn-lt"/>
              </a:rPr>
              <a:t>string SOMEENDSTRING is more normally END, but that is just convention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Lesser known is the ‘here string’:</a:t>
            </a:r>
          </a:p>
          <a:p>
            <a:pPr marL="360000" lvl="1" indent="0"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cat &gt;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testfile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&lt;&lt;&lt; 'This file has one line' </a:t>
            </a:r>
          </a:p>
          <a:p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51075"/>
          <a:stretch/>
        </p:blipFill>
        <p:spPr>
          <a:xfrm>
            <a:off x="940271" y="4878000"/>
            <a:ext cx="6296025" cy="18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410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/>
              <a:t>Awk</a:t>
            </a:r>
            <a:r>
              <a:rPr lang="en-US" altLang="en-US" sz="3200" dirty="0"/>
              <a:t> examples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 dirty="0"/>
              <a:t>Consider that we have the following input in a file called</a:t>
            </a:r>
            <a:r>
              <a:rPr lang="en-US" altLang="en-US" sz="1600" dirty="0">
                <a:solidFill>
                  <a:schemeClr val="folHlink"/>
                </a:solidFill>
              </a:rPr>
              <a:t> </a:t>
            </a:r>
            <a:r>
              <a:rPr lang="en-US" altLang="en-US" sz="1600" dirty="0">
                <a:solidFill>
                  <a:schemeClr val="bg2"/>
                </a:solidFill>
              </a:rPr>
              <a:t>grades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 b="1" dirty="0">
                <a:solidFill>
                  <a:schemeClr val="folHlink"/>
                </a:solidFill>
              </a:rPr>
              <a:t>   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john 85 92 78 94 88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andrea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89 90 75 90 86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jasper 84 88 80 92 84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 dirty="0"/>
              <a:t>The following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script will find the average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# average five grades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{ total = $2 + $3 + $4 + $5 + $6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dirty="0" err="1">
                <a:solidFill>
                  <a:srgbClr val="D23C9C"/>
                </a:solidFill>
                <a:latin typeface="Courier New" panose="02070309020205020404" pitchFamily="49" charset="0"/>
              </a:rPr>
              <a:t>avg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= total / 5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print $1, </a:t>
            </a:r>
            <a:r>
              <a:rPr lang="en-US" altLang="en-US" sz="1400" b="1" dirty="0" err="1">
                <a:solidFill>
                  <a:srgbClr val="D23C9C"/>
                </a:solidFill>
                <a:latin typeface="Courier New" panose="02070309020205020404" pitchFamily="49" charset="0"/>
              </a:rPr>
              <a:t>avg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}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grades.awk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grades</a:t>
            </a:r>
          </a:p>
        </p:txBody>
      </p:sp>
    </p:spTree>
    <p:extLst>
      <p:ext uri="{BB962C8B-B14F-4D97-AF65-F5344CB8AC3E}">
        <p14:creationId xmlns:p14="http://schemas.microsoft.com/office/powerpoint/2010/main" val="31547078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Awk examples (cont..)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'BEGIN { OFMT = "%d"  # print numbers as integers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       print 17.23 }‘</a:t>
            </a:r>
          </a:p>
          <a:p>
            <a:pPr>
              <a:buFontTx/>
              <a:buNone/>
            </a:pPr>
            <a:r>
              <a:rPr lang="en-US" altLang="en-US" sz="1600" dirty="0"/>
              <a:t>This will print 17. </a:t>
            </a:r>
            <a:r>
              <a:rPr lang="en-US" altLang="en-US" sz="1600" u="sng" dirty="0">
                <a:solidFill>
                  <a:schemeClr val="tx2"/>
                </a:solidFill>
              </a:rPr>
              <a:t>OFMT is the output format specifier</a:t>
            </a:r>
            <a:r>
              <a:rPr lang="en-US" altLang="en-US" sz="1600" dirty="0"/>
              <a:t>.</a:t>
            </a:r>
          </a:p>
          <a:p>
            <a:pPr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mailerr.awk</a:t>
            </a: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{ report = "mail bug-system"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  print "</a:t>
            </a:r>
            <a:r>
              <a:rPr lang="en-US" altLang="en-US" sz="1400" b="1" dirty="0" err="1">
                <a:solidFill>
                  <a:srgbClr val="D23C9C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script failed:", $0 | report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  print "at record number", FNR, "of", FILENAME  | report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  close(report)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}</a:t>
            </a:r>
          </a:p>
          <a:p>
            <a:pPr>
              <a:buFontTx/>
              <a:buNone/>
            </a:pPr>
            <a:r>
              <a:rPr lang="en-US" altLang="en-US" sz="1600" dirty="0"/>
              <a:t>This script opens a pipe to the mail command and prints output into the pipe.</a:t>
            </a:r>
          </a:p>
          <a:p>
            <a:pPr>
              <a:buFontTx/>
              <a:buNone/>
            </a:pPr>
            <a:r>
              <a:rPr lang="en-US" altLang="en-US" sz="1600" dirty="0"/>
              <a:t>When the pipe is closed the mail is sent.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assumes that whatever comes</a:t>
            </a:r>
          </a:p>
          <a:p>
            <a:pPr>
              <a:buFontTx/>
              <a:buNone/>
            </a:pPr>
            <a:r>
              <a:rPr lang="en-US" altLang="en-US" sz="1600" dirty="0"/>
              <a:t> after the “|” symbol is a command and creates a process for it.</a:t>
            </a:r>
            <a:endParaRPr lang="en-US" altLang="en-US" sz="1400" b="1" dirty="0">
              <a:solidFill>
                <a:srgbClr val="D23C9C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155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Expression Pattern types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match</a:t>
            </a:r>
          </a:p>
          <a:p>
            <a:pPr lvl="1"/>
            <a:r>
              <a:rPr lang="en-US" altLang="en-US"/>
              <a:t>entire input record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	regular expression enclosed by ‘/’s</a:t>
            </a:r>
          </a:p>
          <a:p>
            <a:pPr lvl="1"/>
            <a:r>
              <a:rPr lang="en-US" altLang="en-US"/>
              <a:t>explicit pattern-matching expressions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	~ (match), !~ (not match)</a:t>
            </a:r>
          </a:p>
          <a:p>
            <a:pPr lvl="1">
              <a:buFont typeface="Wingdings 2" panose="05020102010507070707" pitchFamily="18" charset="2"/>
              <a:buNone/>
            </a:pPr>
            <a:endParaRPr lang="en-US" altLang="en-US"/>
          </a:p>
          <a:p>
            <a:r>
              <a:rPr lang="en-US" altLang="en-US"/>
              <a:t>expression operators</a:t>
            </a:r>
          </a:p>
          <a:p>
            <a:pPr lvl="1"/>
            <a:r>
              <a:rPr lang="en-US" altLang="en-US"/>
              <a:t>arithmetic</a:t>
            </a:r>
          </a:p>
          <a:p>
            <a:pPr lvl="1"/>
            <a:r>
              <a:rPr lang="en-US" altLang="en-US"/>
              <a:t>relational</a:t>
            </a:r>
          </a:p>
          <a:p>
            <a:pPr lvl="1"/>
            <a:r>
              <a:rPr lang="en-US" altLang="en-US"/>
              <a:t>logical</a:t>
            </a:r>
          </a:p>
          <a:p>
            <a:pPr lvl="1">
              <a:buFont typeface="Wingdings 2" panose="05020102010507070707" pitchFamily="18" charset="2"/>
              <a:buNone/>
            </a:pPr>
            <a:endParaRPr lang="en-US" altLang="en-US"/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B2B7979-F34A-4F35-8D59-38A5F063F25B}" type="slidenum">
              <a:rPr lang="en-US" altLang="en-US" sz="1400">
                <a:solidFill>
                  <a:srgbClr val="FFFFFF"/>
                </a:solidFill>
              </a:rPr>
              <a:pPr/>
              <a:t>122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9908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Example: match input record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cat employees2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Tom Jones:4424:5/12/66:543354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Mary Adams:5346:11/4/63:28765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Sally Chang:1654:7/22/54:650000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Billy Black:1683:9/23/44:336500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altLang="en-US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 –F: '/00$/' employees2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Sally Chang:1654:7/22/54:650000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Billy Black:1683:9/23/44:336500</a:t>
            </a:r>
          </a:p>
        </p:txBody>
      </p:sp>
      <p:sp>
        <p:nvSpPr>
          <p:cNvPr id="3584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7FE1C60-04DA-4C7E-8989-42FE5DC2A179}" type="slidenum">
              <a:rPr lang="en-US" altLang="en-US" sz="1400">
                <a:solidFill>
                  <a:srgbClr val="FFFFFF"/>
                </a:solidFill>
              </a:rPr>
              <a:pPr/>
              <a:t>123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71676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Arithmetic Operators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Operator	Meaning		Example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+		Add			x +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-		Subtract		x –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*		Multiply		x *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/		Divide			x /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%		Modulus		x %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^		Exponential		x ^ y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Example: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awk '$3 * $4 &gt; 500 {print $0}' file</a:t>
            </a:r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3824E7F-4DC6-4786-BEEF-59352AB33021}" type="slidenum">
              <a:rPr lang="en-US" altLang="en-US" sz="1400">
                <a:solidFill>
                  <a:srgbClr val="FFFFFF"/>
                </a:solidFill>
              </a:rPr>
              <a:pPr/>
              <a:t>124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3643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Relational Operators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Operator	Meaning			Example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&lt;		</a:t>
            </a:r>
            <a:r>
              <a:rPr lang="pl-PL" altLang="en-US" dirty="0"/>
              <a:t> 	</a:t>
            </a:r>
            <a:r>
              <a:rPr lang="en-US" altLang="en-US" dirty="0"/>
              <a:t>Less than			x &lt;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&lt;= 		Less than or equal		x &lt; 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==		Equal to			x ==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!=		Not equal to			x !=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&gt;		</a:t>
            </a:r>
            <a:r>
              <a:rPr lang="pl-PL" altLang="en-US" dirty="0"/>
              <a:t>	</a:t>
            </a:r>
            <a:r>
              <a:rPr lang="en-US" altLang="en-US" dirty="0"/>
              <a:t>Greater than			x &gt;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&gt;= 		Greater than or equal to	x &gt; 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~		</a:t>
            </a:r>
            <a:r>
              <a:rPr lang="pl-PL" altLang="en-US" dirty="0"/>
              <a:t>	</a:t>
            </a:r>
            <a:r>
              <a:rPr lang="en-US" altLang="en-US" dirty="0"/>
              <a:t>Matched by </a:t>
            </a:r>
            <a:r>
              <a:rPr lang="en-US" altLang="en-US" dirty="0" err="1"/>
              <a:t>reg</a:t>
            </a:r>
            <a:r>
              <a:rPr lang="en-US" altLang="en-US" dirty="0"/>
              <a:t> </a:t>
            </a:r>
            <a:r>
              <a:rPr lang="en-US" altLang="en-US" dirty="0" err="1"/>
              <a:t>exp</a:t>
            </a:r>
            <a:r>
              <a:rPr lang="en-US" altLang="en-US" dirty="0"/>
              <a:t>		x ~ /y/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!~		Not matched by </a:t>
            </a:r>
            <a:r>
              <a:rPr lang="en-US" altLang="en-US" dirty="0" err="1"/>
              <a:t>req</a:t>
            </a:r>
            <a:r>
              <a:rPr lang="en-US" altLang="en-US" dirty="0"/>
              <a:t> </a:t>
            </a:r>
            <a:r>
              <a:rPr lang="en-US" altLang="en-US" dirty="0" err="1"/>
              <a:t>exp</a:t>
            </a:r>
            <a:r>
              <a:rPr lang="en-US" altLang="en-US" dirty="0"/>
              <a:t>	x !~ /y/</a:t>
            </a:r>
          </a:p>
          <a:p>
            <a:pPr lvl="1"/>
            <a:endParaRPr lang="en-US" altLang="en-US" dirty="0"/>
          </a:p>
        </p:txBody>
      </p:sp>
      <p:sp>
        <p:nvSpPr>
          <p:cNvPr id="4403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F5CE531-F7FD-4B70-A272-1562897EC40C}" type="slidenum">
              <a:rPr lang="en-US" altLang="en-US" sz="1400">
                <a:solidFill>
                  <a:srgbClr val="FFFFFF"/>
                </a:solidFill>
              </a:rPr>
              <a:pPr/>
              <a:t>125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387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Logical Operators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Operator		Meaning		Example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&amp;&amp;			Logical AND		a &amp;&amp; b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||			Logical OR		a || b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!			NOT			! a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endParaRPr lang="en-US" altLang="en-US" b="1" dirty="0"/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u="sng" dirty="0"/>
              <a:t>Examples: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'($2 &gt; 5) &amp;&amp; ($2 &lt;= 15) 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{print $0}' file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'$3 == 100 || $4 &gt; 50' file</a:t>
            </a:r>
          </a:p>
          <a:p>
            <a:endParaRPr lang="en-US" altLang="en-US" dirty="0"/>
          </a:p>
        </p:txBody>
      </p:sp>
      <p:sp>
        <p:nvSpPr>
          <p:cNvPr id="4608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0DCCEF1-852E-4105-B1D4-DC5E19F05AC9}" type="slidenum">
              <a:rPr lang="en-US" altLang="en-US" sz="1400">
                <a:solidFill>
                  <a:srgbClr val="FFFFFF"/>
                </a:solidFill>
              </a:rPr>
              <a:pPr/>
              <a:t>126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6729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variables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A user can define any number of variables within an awk script</a:t>
            </a:r>
          </a:p>
          <a:p>
            <a:r>
              <a:rPr lang="en-US" altLang="en-US"/>
              <a:t>The variables can be numbers, strings, or arrays</a:t>
            </a:r>
          </a:p>
          <a:p>
            <a:r>
              <a:rPr lang="en-US" altLang="en-US"/>
              <a:t>Variable names start with a letter, followed by letters, digits, and underscore</a:t>
            </a:r>
          </a:p>
          <a:p>
            <a:r>
              <a:rPr lang="en-US" altLang="en-US"/>
              <a:t>Variables come into existence the first time they are referenced; therefore, they do not need to be declared before use</a:t>
            </a:r>
          </a:p>
          <a:p>
            <a:r>
              <a:rPr lang="en-US" altLang="en-US"/>
              <a:t>All variables are initially created as strings and initialized to a null string “”</a:t>
            </a:r>
          </a:p>
        </p:txBody>
      </p:sp>
      <p:sp>
        <p:nvSpPr>
          <p:cNvPr id="5222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1AEEBE2-1AF5-416C-8AE2-56650DC0E4CC}" type="slidenum">
              <a:rPr lang="en-US" altLang="en-US" sz="1400">
                <a:solidFill>
                  <a:srgbClr val="FFFFFF"/>
                </a:solidFill>
              </a:rPr>
              <a:pPr/>
              <a:t>127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627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Variables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u="sng" dirty="0"/>
              <a:t>Format:</a:t>
            </a:r>
            <a:r>
              <a:rPr lang="en-US" altLang="en-US" dirty="0"/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	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variable = expression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u="sng" dirty="0"/>
              <a:t>Examples: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	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$1 ~ /Tom/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{wage = $3 * $4; print wage}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filename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$4 == "CA"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{$4 = "California"; print $0}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filename</a:t>
            </a:r>
          </a:p>
        </p:txBody>
      </p:sp>
      <p:sp>
        <p:nvSpPr>
          <p:cNvPr id="5325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B6CDE4B-ECF7-44AC-98B3-D3D8BCE1A5AC}" type="slidenum">
              <a:rPr lang="en-US" altLang="en-US" sz="1400">
                <a:solidFill>
                  <a:srgbClr val="FFFFFF"/>
                </a:solidFill>
              </a:rPr>
              <a:pPr/>
              <a:t>128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8217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assignment operators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=		assign result of right-hand-side expression to 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		left-hand-side variable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++	Add 1 to variable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--		Subtract 1 from variable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+=	Assign result of addition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-=		Assign result of subtraction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*=		Assign result of multiplication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/=		Assign result of division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%=	Assign result of modulo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^=		Assign result of exponentiation</a:t>
            </a:r>
          </a:p>
          <a:p>
            <a:pPr marL="342900" indent="-342900"/>
            <a:endParaRPr lang="en-US" altLang="en-US"/>
          </a:p>
        </p:txBody>
      </p:sp>
      <p:sp>
        <p:nvSpPr>
          <p:cNvPr id="55299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42AD40B-3B0D-4708-9F20-A45D5BF892C1}" type="slidenum">
              <a:rPr lang="en-US" altLang="en-US" sz="1400">
                <a:solidFill>
                  <a:srgbClr val="FFFFFF"/>
                </a:solidFill>
              </a:rPr>
              <a:pPr/>
              <a:t>129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055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Pipes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Using a pipe operator ‘|’ commands can be linked together.  The pipe will link the standard output from one command to the standard input of another.</a:t>
            </a:r>
          </a:p>
          <a:p>
            <a:endParaRPr lang="en-US" altLang="en-US" dirty="0"/>
          </a:p>
          <a:p>
            <a:r>
              <a:rPr lang="en-US" altLang="en-US" dirty="0"/>
              <a:t>Very helpful for searching files</a:t>
            </a:r>
            <a:endParaRPr lang="pl-PL" altLang="en-US" dirty="0"/>
          </a:p>
          <a:p>
            <a:r>
              <a:rPr lang="pl-PL" altLang="en-US" dirty="0" err="1"/>
              <a:t>e.g</a:t>
            </a:r>
            <a:r>
              <a:rPr lang="pl-PL" altLang="en-US" dirty="0"/>
              <a:t>. </a:t>
            </a:r>
            <a:r>
              <a:rPr lang="pl-PL" altLang="en-US" dirty="0" err="1"/>
              <a:t>when</a:t>
            </a:r>
            <a:r>
              <a:rPr lang="pl-PL" altLang="en-US" dirty="0"/>
              <a:t> we want to list the </a:t>
            </a:r>
            <a:r>
              <a:rPr lang="pl-PL" altLang="en-US" dirty="0" err="1"/>
              <a:t>files</a:t>
            </a:r>
            <a:r>
              <a:rPr lang="pl-PL" altLang="en-US" dirty="0"/>
              <a:t>, but </a:t>
            </a:r>
            <a:r>
              <a:rPr lang="pl-PL" altLang="en-US" dirty="0" err="1"/>
              <a:t>only</a:t>
            </a:r>
            <a:r>
              <a:rPr lang="pl-PL" altLang="en-US" dirty="0"/>
              <a:t> the </a:t>
            </a:r>
            <a:r>
              <a:rPr lang="pl-PL" altLang="en-US" dirty="0" err="1"/>
              <a:t>ones</a:t>
            </a:r>
            <a:r>
              <a:rPr lang="pl-PL" altLang="en-US" dirty="0"/>
              <a:t> </a:t>
            </a:r>
            <a:r>
              <a:rPr lang="pl-PL" altLang="en-US" dirty="0" err="1"/>
              <a:t>that</a:t>
            </a:r>
            <a:r>
              <a:rPr lang="pl-PL" altLang="en-US" dirty="0"/>
              <a:t> </a:t>
            </a:r>
            <a:r>
              <a:rPr lang="pl-PL" altLang="en-US" dirty="0" err="1"/>
              <a:t>contain</a:t>
            </a:r>
            <a:r>
              <a:rPr lang="pl-PL" altLang="en-US" dirty="0"/>
              <a:t> test in </a:t>
            </a:r>
            <a:r>
              <a:rPr lang="pl-PL" altLang="en-US" dirty="0" err="1"/>
              <a:t>their</a:t>
            </a:r>
            <a:r>
              <a:rPr lang="pl-PL" altLang="en-US" dirty="0"/>
              <a:t> </a:t>
            </a:r>
            <a:r>
              <a:rPr lang="pl-PL" altLang="en-US" dirty="0" err="1"/>
              <a:t>name</a:t>
            </a:r>
            <a:r>
              <a:rPr lang="pl-PL" altLang="en-US" dirty="0"/>
              <a:t>:</a:t>
            </a:r>
          </a:p>
          <a:p>
            <a:pPr marL="360000" lvl="1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ls -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la|grep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test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16201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Output Statements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en-US"/>
              <a:t>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print easy and simple output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/>
              <a:t>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print formatted (similar to C printf)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/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format string (similar to C sprintf)</a:t>
            </a:r>
          </a:p>
        </p:txBody>
      </p:sp>
      <p:sp>
        <p:nvSpPr>
          <p:cNvPr id="5734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485300B-736C-47AE-A69F-378616EBD171}" type="slidenum">
              <a:rPr lang="en-US" altLang="en-US" sz="1400">
                <a:solidFill>
                  <a:srgbClr val="FFFFFF"/>
                </a:solidFill>
              </a:rPr>
              <a:pPr/>
              <a:t>130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2825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Function: print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Writes to standard output</a:t>
            </a:r>
          </a:p>
          <a:p>
            <a:r>
              <a:rPr lang="en-US" altLang="en-US"/>
              <a:t>Output is terminated by ORS</a:t>
            </a:r>
          </a:p>
          <a:p>
            <a:pPr lvl="1"/>
            <a:r>
              <a:rPr lang="en-US" altLang="en-US"/>
              <a:t>default ORS is newline</a:t>
            </a:r>
          </a:p>
          <a:p>
            <a:r>
              <a:rPr lang="en-US" altLang="en-US"/>
              <a:t>If called with no parameter, it will print $0</a:t>
            </a:r>
          </a:p>
          <a:p>
            <a:r>
              <a:rPr lang="en-US" altLang="en-US"/>
              <a:t>Printed parameters are separated by OFS,</a:t>
            </a:r>
          </a:p>
          <a:p>
            <a:pPr lvl="1"/>
            <a:r>
              <a:rPr lang="en-US" altLang="en-US"/>
              <a:t>default OFS is blank</a:t>
            </a:r>
          </a:p>
          <a:p>
            <a:r>
              <a:rPr lang="en-US" altLang="en-US"/>
              <a:t>Print control characters are allowed:</a:t>
            </a:r>
          </a:p>
          <a:p>
            <a:pPr lvl="1"/>
            <a:r>
              <a:rPr lang="en-US" altLang="en-US"/>
              <a:t>\n \f \a \t \\ …</a:t>
            </a:r>
          </a:p>
          <a:p>
            <a:pPr lvl="1"/>
            <a:endParaRPr lang="en-US" altLang="en-US"/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ECFB2E3-BA27-41E3-9E7B-B6000B26455D}" type="slidenum">
              <a:rPr lang="en-US" altLang="en-US" sz="1400">
                <a:solidFill>
                  <a:srgbClr val="FFFFFF"/>
                </a:solidFill>
              </a:rPr>
              <a:pPr/>
              <a:t>131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3381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Redirecting print output</a:t>
            </a:r>
          </a:p>
        </p:txBody>
      </p:sp>
      <p:sp>
        <p:nvSpPr>
          <p:cNvPr id="6656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Print output goes to standard output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unless</a:t>
            </a:r>
            <a:r>
              <a:rPr lang="en-US" altLang="en-US"/>
              <a:t> redirected via: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&gt;  “file”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&gt;&gt; “file”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|  “command”</a:t>
            </a:r>
          </a:p>
          <a:p>
            <a:endParaRPr lang="en-US" altLang="en-US"/>
          </a:p>
          <a:p>
            <a:r>
              <a:rPr lang="en-US" altLang="en-US"/>
              <a:t>will open file or command only once</a:t>
            </a:r>
          </a:p>
          <a:p>
            <a:r>
              <a:rPr lang="en-US" altLang="en-US"/>
              <a:t>subsequent redirections append to already open stream</a:t>
            </a: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17217E0-000F-483F-BBDC-EC869E35525E}" type="slidenum">
              <a:rPr lang="en-US" altLang="en-US" sz="1400">
                <a:solidFill>
                  <a:srgbClr val="FFFFFF"/>
                </a:solidFill>
              </a:rPr>
              <a:pPr/>
              <a:t>132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4963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print example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awk '{print}' grades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john 85 92 78 94 88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andrea 89 90 75 90 86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awk '{print $0}' grades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john 85 92 78 94 88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andrea 89 90 75 90 86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awk '{print($0)}' grades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john 85 92 78 94 88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andrea 89 90 75 90 86</a:t>
            </a:r>
          </a:p>
          <a:p>
            <a:pPr>
              <a:lnSpc>
                <a:spcPct val="90000"/>
              </a:lnSpc>
            </a:pPr>
            <a:endParaRPr lang="en-US" altLang="en-US" sz="2200"/>
          </a:p>
        </p:txBody>
      </p:sp>
      <p:sp>
        <p:nvSpPr>
          <p:cNvPr id="6041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7FFADDF-0F02-44DC-8BD4-A1E9B761BBC2}" type="slidenum">
              <a:rPr lang="en-US" altLang="en-US" sz="1400">
                <a:solidFill>
                  <a:srgbClr val="FFFFFF"/>
                </a:solidFill>
              </a:rPr>
              <a:pPr/>
              <a:t>133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0230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awk '{print $1,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andrea 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awk '{print $1 ","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john,85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andrea,89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endParaRPr lang="en-US" altLang="en-US"/>
          </a:p>
        </p:txBody>
      </p:sp>
      <p:sp>
        <p:nvSpPr>
          <p:cNvPr id="6246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546F1AA-1473-4A6E-9721-D779408E17B0}" type="slidenum">
              <a:rPr lang="en-US" altLang="en-US" sz="1400">
                <a:solidFill>
                  <a:srgbClr val="FFFFFF"/>
                </a:solidFill>
              </a:rPr>
              <a:pPr/>
              <a:t>134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60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'{OFS="-";print $1 ,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john-85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andrea-89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 ","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john,85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andrea,89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6451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05B2572-BDA3-4ED1-A31B-27F09E5ECCBA}" type="slidenum">
              <a:rPr lang="en-US" altLang="en-US" sz="1400">
                <a:solidFill>
                  <a:srgbClr val="FFFFFF"/>
                </a:solidFill>
              </a:rPr>
              <a:pPr/>
              <a:t>135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59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 , $2 &gt; "file"}' grades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cat file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89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jasper 84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6758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5CD0907-2878-4A26-9F81-5D19935781B6}" type="slidenum">
              <a:rPr lang="en-US" altLang="en-US" sz="1400">
                <a:solidFill>
                  <a:srgbClr val="FFFFFF"/>
                </a:solidFill>
              </a:rPr>
              <a:pPr/>
              <a:t>136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946829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600200"/>
            <a:ext cx="80010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$1,$2 | "sort"}'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89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jasper 84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$1,$2 | "sort –k 2"}'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jasper 84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89</a:t>
            </a:r>
            <a:endParaRPr lang="en-US" altLang="en-US" dirty="0"/>
          </a:p>
        </p:txBody>
      </p:sp>
      <p:sp>
        <p:nvSpPr>
          <p:cNvPr id="6963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6D28289-4431-4B2E-915E-3CACAA66842A}" type="slidenum">
              <a:rPr lang="en-US" altLang="en-US" sz="1400">
                <a:solidFill>
                  <a:srgbClr val="FFFFFF"/>
                </a:solidFill>
              </a:rPr>
              <a:pPr/>
              <a:t>137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11801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printf: Formatting output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Syntax: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u="sng" dirty="0"/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(format-string, var1, var2, …)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works like C </a:t>
            </a:r>
            <a:r>
              <a:rPr lang="en-US" altLang="en-US" dirty="0" err="1"/>
              <a:t>printf</a:t>
            </a:r>
            <a:endParaRPr lang="en-US" altLang="en-US" dirty="0"/>
          </a:p>
          <a:p>
            <a:pPr lvl="1"/>
            <a:r>
              <a:rPr lang="en-US" altLang="en-US" dirty="0"/>
              <a:t>each format specifier in “format-string” requires argument of matching type</a:t>
            </a:r>
          </a:p>
        </p:txBody>
      </p:sp>
      <p:sp>
        <p:nvSpPr>
          <p:cNvPr id="7168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D5CD542-6ECA-49AC-AA6B-DAA435F0B6ED}" type="slidenum">
              <a:rPr lang="en-US" altLang="en-US" sz="1400">
                <a:solidFill>
                  <a:srgbClr val="FFFFFF"/>
                </a:solidFill>
              </a:rPr>
              <a:pPr/>
              <a:t>138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07508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Format specifiers</a:t>
            </a:r>
          </a:p>
        </p:txBody>
      </p:sp>
      <p:sp>
        <p:nvSpPr>
          <p:cNvPr id="72706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%d, %</a:t>
            </a:r>
            <a:r>
              <a:rPr lang="en-US" altLang="en-US" dirty="0" err="1"/>
              <a:t>i</a:t>
            </a:r>
            <a:r>
              <a:rPr lang="en-US" altLang="en-US" dirty="0"/>
              <a:t>	decimal integer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%c		single character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%s		string of characters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%f		</a:t>
            </a:r>
            <a:r>
              <a:rPr lang="pl-PL" altLang="en-US" dirty="0"/>
              <a:t> 	</a:t>
            </a:r>
            <a:r>
              <a:rPr lang="en-US" altLang="en-US" dirty="0"/>
              <a:t>floating point number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%o		octal number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%x		hexadecimal number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%e		scientific floating point notation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%%		the letter “%”</a:t>
            </a:r>
          </a:p>
        </p:txBody>
      </p:sp>
      <p:sp>
        <p:nvSpPr>
          <p:cNvPr id="7270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9F2390-19E2-443B-948D-659AB7A6E47C}" type="slidenum">
              <a:rPr lang="en-US" altLang="en-US" sz="1400">
                <a:solidFill>
                  <a:srgbClr val="FFFFFF"/>
                </a:solidFill>
              </a:rPr>
              <a:pPr/>
              <a:t>139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87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Lots of Little Tools</a:t>
            </a:r>
          </a:p>
          <a:p>
            <a:pPr>
              <a:buFont typeface="Wingdings" pitchFamily="2" charset="2"/>
              <a:buNone/>
            </a:pPr>
            <a:endParaRPr lang="en-US"/>
          </a:p>
          <a:p>
            <a:pPr>
              <a:buFont typeface="Wingdings" pitchFamily="2" charset="2"/>
              <a:buNone/>
            </a:pPr>
            <a:r>
              <a:rPr lang="en-US">
                <a:latin typeface="Lucida Console" pitchFamily="49" charset="0"/>
              </a:rPr>
              <a:t>echo “Hello” </a:t>
            </a:r>
            <a:r>
              <a:rPr lang="en-US">
                <a:solidFill>
                  <a:srgbClr val="FF6600"/>
                </a:solidFill>
                <a:latin typeface="Lucida Console" pitchFamily="49" charset="0"/>
              </a:rPr>
              <a:t>|</a:t>
            </a:r>
            <a:r>
              <a:rPr lang="en-US">
                <a:latin typeface="Lucida Console" pitchFamily="49" charset="0"/>
              </a:rPr>
              <a:t> \</a:t>
            </a:r>
          </a:p>
          <a:p>
            <a:pPr>
              <a:buFont typeface="Wingdings" pitchFamily="2" charset="2"/>
              <a:buNone/>
            </a:pPr>
            <a:r>
              <a:rPr lang="en-US">
                <a:latin typeface="Lucida Console" pitchFamily="49" charset="0"/>
              </a:rPr>
              <a:t> wc -c</a:t>
            </a:r>
          </a:p>
        </p:txBody>
      </p:sp>
      <p:grpSp>
        <p:nvGrpSpPr>
          <p:cNvPr id="119812" name="Group 4"/>
          <p:cNvGrpSpPr>
            <a:grpSpLocks/>
          </p:cNvGrpSpPr>
          <p:nvPr/>
        </p:nvGrpSpPr>
        <p:grpSpPr bwMode="auto">
          <a:xfrm>
            <a:off x="5029200" y="1371600"/>
            <a:ext cx="3581400" cy="1784350"/>
            <a:chOff x="1776" y="2592"/>
            <a:chExt cx="2256" cy="1124"/>
          </a:xfrm>
        </p:grpSpPr>
        <p:grpSp>
          <p:nvGrpSpPr>
            <p:cNvPr id="119813" name="Group 5"/>
            <p:cNvGrpSpPr>
              <a:grpSpLocks/>
            </p:cNvGrpSpPr>
            <p:nvPr/>
          </p:nvGrpSpPr>
          <p:grpSpPr bwMode="auto">
            <a:xfrm>
              <a:off x="1776" y="2592"/>
              <a:ext cx="912" cy="340"/>
              <a:chOff x="384" y="960"/>
              <a:chExt cx="2160" cy="960"/>
            </a:xfrm>
          </p:grpSpPr>
          <p:sp>
            <p:nvSpPr>
              <p:cNvPr id="119814" name="Rectangle 6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15" name="Text Box 7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INPUT</a:t>
                </a:r>
              </a:p>
            </p:txBody>
          </p:sp>
        </p:grpSp>
        <p:grpSp>
          <p:nvGrpSpPr>
            <p:cNvPr id="119816" name="Group 8"/>
            <p:cNvGrpSpPr>
              <a:grpSpLocks/>
            </p:cNvGrpSpPr>
            <p:nvPr/>
          </p:nvGrpSpPr>
          <p:grpSpPr bwMode="auto">
            <a:xfrm>
              <a:off x="2482" y="2966"/>
              <a:ext cx="912" cy="339"/>
              <a:chOff x="384" y="960"/>
              <a:chExt cx="2160" cy="960"/>
            </a:xfrm>
          </p:grpSpPr>
          <p:sp>
            <p:nvSpPr>
              <p:cNvPr id="119817" name="Rectangle 9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18" name="Text Box 10"/>
              <p:cNvSpPr txBox="1">
                <a:spLocks noChangeArrowheads="1"/>
              </p:cNvSpPr>
              <p:nvPr/>
            </p:nvSpPr>
            <p:spPr bwMode="auto">
              <a:xfrm>
                <a:off x="384" y="1249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echo</a:t>
                </a:r>
              </a:p>
            </p:txBody>
          </p:sp>
        </p:grpSp>
        <p:grpSp>
          <p:nvGrpSpPr>
            <p:cNvPr id="119819" name="Group 11"/>
            <p:cNvGrpSpPr>
              <a:grpSpLocks/>
            </p:cNvGrpSpPr>
            <p:nvPr/>
          </p:nvGrpSpPr>
          <p:grpSpPr bwMode="auto">
            <a:xfrm>
              <a:off x="1776" y="3373"/>
              <a:ext cx="912" cy="340"/>
              <a:chOff x="384" y="960"/>
              <a:chExt cx="2160" cy="960"/>
            </a:xfrm>
          </p:grpSpPr>
          <p:sp>
            <p:nvSpPr>
              <p:cNvPr id="119820" name="Rectangle 12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21" name="Text Box 13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OUTPUT</a:t>
                </a:r>
              </a:p>
            </p:txBody>
          </p:sp>
        </p:grpSp>
        <p:grpSp>
          <p:nvGrpSpPr>
            <p:cNvPr id="119822" name="Group 14"/>
            <p:cNvGrpSpPr>
              <a:grpSpLocks/>
            </p:cNvGrpSpPr>
            <p:nvPr/>
          </p:nvGrpSpPr>
          <p:grpSpPr bwMode="auto">
            <a:xfrm>
              <a:off x="3120" y="3373"/>
              <a:ext cx="912" cy="340"/>
              <a:chOff x="384" y="960"/>
              <a:chExt cx="2160" cy="960"/>
            </a:xfrm>
          </p:grpSpPr>
          <p:sp>
            <p:nvSpPr>
              <p:cNvPr id="119823" name="Rectangle 15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24" name="Text Box 16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ERROR</a:t>
                </a:r>
              </a:p>
            </p:txBody>
          </p:sp>
        </p:grpSp>
        <p:sp>
          <p:nvSpPr>
            <p:cNvPr id="119825" name="AutoShape 17"/>
            <p:cNvSpPr>
              <a:spLocks noChangeArrowheads="1"/>
            </p:cNvSpPr>
            <p:nvPr/>
          </p:nvSpPr>
          <p:spPr bwMode="auto">
            <a:xfrm rot="5400000">
              <a:off x="2776" y="265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6" name="AutoShape 18"/>
            <p:cNvSpPr>
              <a:spLocks noChangeArrowheads="1"/>
            </p:cNvSpPr>
            <p:nvPr/>
          </p:nvSpPr>
          <p:spPr bwMode="auto">
            <a:xfrm rot="5400000">
              <a:off x="3483" y="3041"/>
              <a:ext cx="255" cy="341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7" name="AutoShape 19"/>
            <p:cNvSpPr>
              <a:spLocks noChangeArrowheads="1"/>
            </p:cNvSpPr>
            <p:nvPr/>
          </p:nvSpPr>
          <p:spPr bwMode="auto">
            <a:xfrm rot="16200000" flipH="1">
              <a:off x="2138" y="304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8" name="Text Box 20"/>
            <p:cNvSpPr txBox="1">
              <a:spLocks noChangeArrowheads="1"/>
            </p:cNvSpPr>
            <p:nvPr/>
          </p:nvSpPr>
          <p:spPr bwMode="auto">
            <a:xfrm>
              <a:off x="2448" y="2736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0</a:t>
              </a:r>
            </a:p>
          </p:txBody>
        </p:sp>
        <p:sp>
          <p:nvSpPr>
            <p:cNvPr id="119829" name="Text Box 21"/>
            <p:cNvSpPr txBox="1">
              <a:spLocks noChangeArrowheads="1"/>
            </p:cNvSpPr>
            <p:nvPr/>
          </p:nvSpPr>
          <p:spPr bwMode="auto">
            <a:xfrm>
              <a:off x="2448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1</a:t>
              </a:r>
            </a:p>
          </p:txBody>
        </p:sp>
        <p:sp>
          <p:nvSpPr>
            <p:cNvPr id="119830" name="Text Box 22"/>
            <p:cNvSpPr txBox="1">
              <a:spLocks noChangeArrowheads="1"/>
            </p:cNvSpPr>
            <p:nvPr/>
          </p:nvSpPr>
          <p:spPr bwMode="auto">
            <a:xfrm>
              <a:off x="3792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2</a:t>
              </a:r>
            </a:p>
          </p:txBody>
        </p:sp>
      </p:grpSp>
      <p:grpSp>
        <p:nvGrpSpPr>
          <p:cNvPr id="119831" name="Group 23"/>
          <p:cNvGrpSpPr>
            <a:grpSpLocks/>
          </p:cNvGrpSpPr>
          <p:nvPr/>
        </p:nvGrpSpPr>
        <p:grpSpPr bwMode="auto">
          <a:xfrm>
            <a:off x="5029200" y="4038600"/>
            <a:ext cx="3581400" cy="1784350"/>
            <a:chOff x="1776" y="2592"/>
            <a:chExt cx="2256" cy="1124"/>
          </a:xfrm>
        </p:grpSpPr>
        <p:grpSp>
          <p:nvGrpSpPr>
            <p:cNvPr id="119832" name="Group 24"/>
            <p:cNvGrpSpPr>
              <a:grpSpLocks/>
            </p:cNvGrpSpPr>
            <p:nvPr/>
          </p:nvGrpSpPr>
          <p:grpSpPr bwMode="auto">
            <a:xfrm>
              <a:off x="1776" y="2592"/>
              <a:ext cx="912" cy="340"/>
              <a:chOff x="384" y="960"/>
              <a:chExt cx="2160" cy="960"/>
            </a:xfrm>
          </p:grpSpPr>
          <p:sp>
            <p:nvSpPr>
              <p:cNvPr id="119833" name="Rectangle 25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34" name="Text Box 26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INPUT</a:t>
                </a:r>
              </a:p>
            </p:txBody>
          </p:sp>
        </p:grpSp>
        <p:grpSp>
          <p:nvGrpSpPr>
            <p:cNvPr id="119835" name="Group 27"/>
            <p:cNvGrpSpPr>
              <a:grpSpLocks/>
            </p:cNvGrpSpPr>
            <p:nvPr/>
          </p:nvGrpSpPr>
          <p:grpSpPr bwMode="auto">
            <a:xfrm>
              <a:off x="2482" y="2966"/>
              <a:ext cx="912" cy="339"/>
              <a:chOff x="384" y="960"/>
              <a:chExt cx="2160" cy="960"/>
            </a:xfrm>
          </p:grpSpPr>
          <p:sp>
            <p:nvSpPr>
              <p:cNvPr id="119836" name="Rectangle 28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37" name="Text Box 29"/>
              <p:cNvSpPr txBox="1">
                <a:spLocks noChangeArrowheads="1"/>
              </p:cNvSpPr>
              <p:nvPr/>
            </p:nvSpPr>
            <p:spPr bwMode="auto">
              <a:xfrm>
                <a:off x="384" y="1249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wc</a:t>
                </a:r>
              </a:p>
            </p:txBody>
          </p:sp>
        </p:grpSp>
        <p:grpSp>
          <p:nvGrpSpPr>
            <p:cNvPr id="119838" name="Group 30"/>
            <p:cNvGrpSpPr>
              <a:grpSpLocks/>
            </p:cNvGrpSpPr>
            <p:nvPr/>
          </p:nvGrpSpPr>
          <p:grpSpPr bwMode="auto">
            <a:xfrm>
              <a:off x="1776" y="3373"/>
              <a:ext cx="912" cy="340"/>
              <a:chOff x="384" y="960"/>
              <a:chExt cx="2160" cy="960"/>
            </a:xfrm>
          </p:grpSpPr>
          <p:sp>
            <p:nvSpPr>
              <p:cNvPr id="119839" name="Rectangle 31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40" name="Text Box 32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OUTPUT</a:t>
                </a:r>
              </a:p>
            </p:txBody>
          </p:sp>
        </p:grpSp>
        <p:grpSp>
          <p:nvGrpSpPr>
            <p:cNvPr id="119841" name="Group 33"/>
            <p:cNvGrpSpPr>
              <a:grpSpLocks/>
            </p:cNvGrpSpPr>
            <p:nvPr/>
          </p:nvGrpSpPr>
          <p:grpSpPr bwMode="auto">
            <a:xfrm>
              <a:off x="3120" y="3373"/>
              <a:ext cx="912" cy="340"/>
              <a:chOff x="384" y="960"/>
              <a:chExt cx="2160" cy="960"/>
            </a:xfrm>
          </p:grpSpPr>
          <p:sp>
            <p:nvSpPr>
              <p:cNvPr id="119842" name="Rectangle 34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43" name="Text Box 35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ERROR</a:t>
                </a:r>
              </a:p>
            </p:txBody>
          </p:sp>
        </p:grpSp>
        <p:sp>
          <p:nvSpPr>
            <p:cNvPr id="119844" name="AutoShape 36"/>
            <p:cNvSpPr>
              <a:spLocks noChangeArrowheads="1"/>
            </p:cNvSpPr>
            <p:nvPr/>
          </p:nvSpPr>
          <p:spPr bwMode="auto">
            <a:xfrm rot="5400000">
              <a:off x="2776" y="265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5" name="AutoShape 37"/>
            <p:cNvSpPr>
              <a:spLocks noChangeArrowheads="1"/>
            </p:cNvSpPr>
            <p:nvPr/>
          </p:nvSpPr>
          <p:spPr bwMode="auto">
            <a:xfrm rot="5400000">
              <a:off x="3483" y="3041"/>
              <a:ext cx="255" cy="341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6" name="AutoShape 38"/>
            <p:cNvSpPr>
              <a:spLocks noChangeArrowheads="1"/>
            </p:cNvSpPr>
            <p:nvPr/>
          </p:nvSpPr>
          <p:spPr bwMode="auto">
            <a:xfrm rot="16200000" flipH="1">
              <a:off x="2138" y="304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7" name="Text Box 39"/>
            <p:cNvSpPr txBox="1">
              <a:spLocks noChangeArrowheads="1"/>
            </p:cNvSpPr>
            <p:nvPr/>
          </p:nvSpPr>
          <p:spPr bwMode="auto">
            <a:xfrm>
              <a:off x="2448" y="2736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0</a:t>
              </a:r>
            </a:p>
          </p:txBody>
        </p:sp>
        <p:sp>
          <p:nvSpPr>
            <p:cNvPr id="119848" name="Text Box 40"/>
            <p:cNvSpPr txBox="1">
              <a:spLocks noChangeArrowheads="1"/>
            </p:cNvSpPr>
            <p:nvPr/>
          </p:nvSpPr>
          <p:spPr bwMode="auto">
            <a:xfrm>
              <a:off x="2448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1</a:t>
              </a:r>
            </a:p>
          </p:txBody>
        </p:sp>
        <p:sp>
          <p:nvSpPr>
            <p:cNvPr id="119849" name="Text Box 41"/>
            <p:cNvSpPr txBox="1">
              <a:spLocks noChangeArrowheads="1"/>
            </p:cNvSpPr>
            <p:nvPr/>
          </p:nvSpPr>
          <p:spPr bwMode="auto">
            <a:xfrm>
              <a:off x="3792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2</a:t>
              </a:r>
            </a:p>
          </p:txBody>
        </p:sp>
      </p:grpSp>
      <p:grpSp>
        <p:nvGrpSpPr>
          <p:cNvPr id="119852" name="Group 44"/>
          <p:cNvGrpSpPr>
            <a:grpSpLocks/>
          </p:cNvGrpSpPr>
          <p:nvPr/>
        </p:nvGrpSpPr>
        <p:grpSpPr bwMode="auto">
          <a:xfrm>
            <a:off x="5715000" y="3200400"/>
            <a:ext cx="2667000" cy="762000"/>
            <a:chOff x="3600" y="2016"/>
            <a:chExt cx="1680" cy="480"/>
          </a:xfrm>
        </p:grpSpPr>
        <p:sp>
          <p:nvSpPr>
            <p:cNvPr id="119850" name="Line 42"/>
            <p:cNvSpPr>
              <a:spLocks noChangeShapeType="1"/>
            </p:cNvSpPr>
            <p:nvPr/>
          </p:nvSpPr>
          <p:spPr bwMode="auto">
            <a:xfrm>
              <a:off x="3600" y="2016"/>
              <a:ext cx="0" cy="480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9851" name="Text Box 43"/>
            <p:cNvSpPr txBox="1">
              <a:spLocks noChangeArrowheads="1"/>
            </p:cNvSpPr>
            <p:nvPr/>
          </p:nvSpPr>
          <p:spPr bwMode="auto">
            <a:xfrm>
              <a:off x="3648" y="2160"/>
              <a:ext cx="16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solidFill>
                    <a:srgbClr val="FF6600"/>
                  </a:solidFill>
                </a:rPr>
                <a:t>A Pipe!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25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Format </a:t>
            </a:r>
            <a:r>
              <a:rPr lang="en-US" dirty="0" err="1"/>
              <a:t>specifier</a:t>
            </a:r>
            <a:r>
              <a:rPr lang="en-US" dirty="0"/>
              <a:t> examples</a:t>
            </a:r>
          </a:p>
        </p:txBody>
      </p:sp>
      <p:sp>
        <p:nvSpPr>
          <p:cNvPr id="7373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D1F6B4A-37FB-4CB0-8414-D5F8F2AA5133}" type="slidenum">
              <a:rPr lang="en-US" altLang="en-US" sz="1400">
                <a:solidFill>
                  <a:srgbClr val="FFFFFF"/>
                </a:solidFill>
              </a:rPr>
              <a:pPr/>
              <a:t>140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graphicFrame>
        <p:nvGraphicFramePr>
          <p:cNvPr id="73762" name="Group 34"/>
          <p:cNvGraphicFramePr>
            <a:graphicFrameLocks noGrp="1"/>
          </p:cNvGraphicFramePr>
          <p:nvPr/>
        </p:nvGraphicFramePr>
        <p:xfrm>
          <a:off x="533400" y="1600200"/>
          <a:ext cx="7010400" cy="4495800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88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Given: 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</a:rPr>
                        <a:t>x = ‘A’, y = 15, z = 2.3, and $1 = Bob Smith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Printf Format Specifier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What it Does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The character is %c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The character is 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2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The boy is %d years old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The boy is 15 years 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988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My name is %s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$1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My name is Bob 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82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z is %5.3f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z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z is 2.300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95819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Format specifier modifiers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between “%” and letter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%10s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%7d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 	%10.4f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%-20s</a:t>
            </a:r>
          </a:p>
          <a:p>
            <a:r>
              <a:rPr lang="en-US" altLang="en-US"/>
              <a:t>meaning:</a:t>
            </a:r>
          </a:p>
          <a:p>
            <a:pPr lvl="1"/>
            <a:r>
              <a:rPr lang="en-US" altLang="en-US"/>
              <a:t>width of field, field is printed right justified</a:t>
            </a:r>
          </a:p>
          <a:p>
            <a:pPr lvl="1"/>
            <a:r>
              <a:rPr lang="en-US" altLang="en-US"/>
              <a:t>precision: number of digits after decimal point</a:t>
            </a:r>
          </a:p>
          <a:p>
            <a:pPr lvl="1"/>
            <a:r>
              <a:rPr lang="en-US" altLang="en-US"/>
              <a:t>“-” will left justify</a:t>
            </a:r>
          </a:p>
        </p:txBody>
      </p:sp>
      <p:sp>
        <p:nvSpPr>
          <p:cNvPr id="7475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CF87047-9C95-442A-A77E-AE25444C4F57}" type="slidenum">
              <a:rPr lang="en-US" altLang="en-US" sz="1400">
                <a:solidFill>
                  <a:srgbClr val="FFFFFF"/>
                </a:solidFill>
              </a:rPr>
              <a:pPr/>
              <a:t>141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3620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sprintf: Formatting text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Syntax: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(format-string, var1, var2, …)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Works like </a:t>
            </a:r>
            <a:r>
              <a:rPr lang="en-US" altLang="en-US" dirty="0" err="1"/>
              <a:t>printf</a:t>
            </a:r>
            <a:r>
              <a:rPr lang="en-US" altLang="en-US" dirty="0"/>
              <a:t>, but does not produce output</a:t>
            </a:r>
          </a:p>
          <a:p>
            <a:pPr lvl="1"/>
            <a:r>
              <a:rPr lang="en-US" altLang="en-US" dirty="0"/>
              <a:t>Instead it returns formatted string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Example: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text =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("1: %d – 2: %d", $1, $2)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print text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577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153F66F-9F0A-4F1F-83BE-55EDF843618E}" type="slidenum">
              <a:rPr lang="en-US" altLang="en-US" sz="1400">
                <a:solidFill>
                  <a:srgbClr val="FFFFFF"/>
                </a:solidFill>
              </a:rPr>
              <a:pPr/>
              <a:t>142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0247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</a:t>
            </a:r>
            <a:r>
              <a:rPr lang="en-US" dirty="0" err="1"/>
              <a:t>builtin</a:t>
            </a:r>
            <a:r>
              <a:rPr lang="en-US" dirty="0"/>
              <a:t> functions</a:t>
            </a:r>
          </a:p>
        </p:txBody>
      </p:sp>
      <p:sp>
        <p:nvSpPr>
          <p:cNvPr id="7680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tolower(string)</a:t>
            </a:r>
            <a:r>
              <a:rPr lang="en-US" altLang="en-US"/>
              <a:t> </a:t>
            </a:r>
          </a:p>
          <a:p>
            <a:r>
              <a:rPr lang="en-US" altLang="en-US"/>
              <a:t>returns a copy of string, with each upper-case character converted to lower-case. Nonalphabetic characters are left unchanged.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  <a:r>
              <a:rPr lang="en-US" altLang="en-US" u="sng"/>
              <a:t>Example:</a:t>
            </a:r>
            <a:r>
              <a:rPr lang="en-US" altLang="en-US"/>
              <a:t> tolower("MiXeD cAsE 123")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returns "mixed case 123"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toupper(string)</a:t>
            </a:r>
            <a:r>
              <a:rPr lang="en-US" altLang="en-US"/>
              <a:t> </a:t>
            </a:r>
          </a:p>
          <a:p>
            <a:r>
              <a:rPr lang="en-US" altLang="en-US"/>
              <a:t>returns a copy of string, with each lower-case character converted to upper-case.</a:t>
            </a:r>
          </a:p>
        </p:txBody>
      </p:sp>
      <p:sp>
        <p:nvSpPr>
          <p:cNvPr id="7680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48453FC-E181-4446-8B52-8B57C0952FE2}" type="slidenum">
              <a:rPr lang="en-US" altLang="en-US" sz="1400">
                <a:solidFill>
                  <a:srgbClr val="FFFFFF"/>
                </a:solidFill>
              </a:rPr>
              <a:pPr/>
              <a:t>143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7925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references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>
                <a:hlinkClick r:id="rId2"/>
              </a:rPr>
              <a:t>https://www.gnu.org/software/gawk/manual/gawk.html</a:t>
            </a:r>
            <a:endParaRPr lang="pl-PL" altLang="en-US" sz="2000" dirty="0"/>
          </a:p>
          <a:p>
            <a:r>
              <a:rPr lang="pl-PL" altLang="en-US" sz="2000" dirty="0">
                <a:hlinkClick r:id="rId3"/>
              </a:rPr>
              <a:t>http://www.grymoire.com/Unix/Awk.html</a:t>
            </a:r>
            <a:endParaRPr lang="pl-PL" altLang="en-US" sz="2000" dirty="0"/>
          </a:p>
          <a:p>
            <a:r>
              <a:rPr lang="pl-PL" altLang="en-US" sz="2000" dirty="0">
                <a:hlinkClick r:id="rId4"/>
              </a:rPr>
              <a:t>https://www.tutorialspoint.com/awk/</a:t>
            </a:r>
            <a:endParaRPr lang="pl-PL" altLang="en-US" sz="2000" dirty="0"/>
          </a:p>
          <a:p>
            <a:r>
              <a:rPr lang="pl-PL" altLang="en-US" sz="2000" dirty="0">
                <a:hlinkClick r:id="rId5"/>
              </a:rPr>
              <a:t>https://www.gnu.org/software/gawk/manual/gawk.pdf</a:t>
            </a:r>
            <a:endParaRPr lang="pl-PL" altLang="en-US" sz="2000" dirty="0"/>
          </a:p>
          <a:p>
            <a:r>
              <a:rPr lang="en-US" altLang="en-US" sz="2000" dirty="0" err="1"/>
              <a:t>Sed</a:t>
            </a:r>
            <a:r>
              <a:rPr lang="en-US" altLang="en-US" sz="2000" dirty="0"/>
              <a:t> and </a:t>
            </a:r>
            <a:r>
              <a:rPr lang="en-US" altLang="en-US" sz="2000" dirty="0" err="1"/>
              <a:t>Awk</a:t>
            </a:r>
            <a:r>
              <a:rPr lang="en-US" altLang="en-US" sz="2000" dirty="0"/>
              <a:t>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Edition (</a:t>
            </a:r>
            <a:r>
              <a:rPr lang="en-US" altLang="en-US" sz="2000" dirty="0" err="1"/>
              <a:t>O’reilly</a:t>
            </a:r>
            <a:r>
              <a:rPr lang="en-US" altLang="en-US" sz="2000" dirty="0"/>
              <a:t>)</a:t>
            </a:r>
            <a:r>
              <a:rPr lang="pl-PL" altLang="en-US" sz="2000" dirty="0"/>
              <a:t> </a:t>
            </a:r>
            <a:r>
              <a:rPr lang="pl-PL" altLang="en-US" sz="2000" dirty="0">
                <a:hlinkClick r:id="rId6"/>
              </a:rPr>
              <a:t>http://linux.iingen.unam.mx/pub/Documentacion/Shell-Bash/OReilly%20-%20Sed%20&amp;%20Awk%202nd%20Edition.pdf</a:t>
            </a:r>
            <a:endParaRPr lang="pl-PL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311424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3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67618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576" y="980728"/>
            <a:ext cx="7884424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755576" y="1916832"/>
            <a:ext cx="7488832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146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Download the file </a:t>
            </a:r>
            <a:r>
              <a:rPr lang="en-US" altLang="en-US" sz="2000" dirty="0">
                <a:hlinkClick r:id="rId2"/>
              </a:rPr>
              <a:t>https://sites.google.com/site/magselwakuleuven/downloads/lp_hpcinfo</a:t>
            </a:r>
            <a:r>
              <a:rPr lang="en-US" altLang="en-US" sz="2000" dirty="0"/>
              <a:t> and print the number of its lines with </a:t>
            </a:r>
            <a:r>
              <a:rPr lang="en-US" altLang="en-US" sz="2000" dirty="0" err="1"/>
              <a:t>awk</a:t>
            </a: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Download the file </a:t>
            </a:r>
            <a:r>
              <a:rPr lang="en-US" altLang="en-US" sz="2000" dirty="0">
                <a:hlinkClick r:id="rId3"/>
              </a:rPr>
              <a:t>https://sites.google.com/site/magselwakuleuven/downloads/lp_sys</a:t>
            </a:r>
            <a:r>
              <a:rPr lang="en-US" altLang="en-US" sz="2000" dirty="0"/>
              <a:t> and print only the lines that contain vsc30468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From </a:t>
            </a:r>
            <a:r>
              <a:rPr lang="en-US" altLang="en-US" sz="2000" dirty="0" err="1"/>
              <a:t>lp_sys</a:t>
            </a:r>
            <a:r>
              <a:rPr lang="en-US" altLang="en-US" sz="2000" dirty="0"/>
              <a:t> print only the lines that contain both vsc30468 and 2045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From </a:t>
            </a:r>
            <a:r>
              <a:rPr lang="en-US" altLang="en-US" sz="2000" dirty="0" err="1"/>
              <a:t>lp_sys</a:t>
            </a:r>
            <a:r>
              <a:rPr lang="en-US" altLang="en-US" sz="2000" dirty="0"/>
              <a:t> print only column 3 and 4 of the lines from 30th line on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From </a:t>
            </a:r>
            <a:r>
              <a:rPr lang="en-US" altLang="en-US" sz="2000" dirty="0" err="1"/>
              <a:t>lp_sys</a:t>
            </a:r>
            <a:r>
              <a:rPr lang="en-US" altLang="en-US" sz="2000" dirty="0"/>
              <a:t> print only column 7 and the last column.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Print only the lines where the 3</a:t>
            </a:r>
            <a:r>
              <a:rPr lang="en-US" altLang="en-US" sz="2000" baseline="30000" dirty="0"/>
              <a:t>rd</a:t>
            </a:r>
            <a:r>
              <a:rPr lang="en-US" altLang="en-US" sz="2000" dirty="0"/>
              <a:t> column has values higher than 20631950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366890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147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'END{print NR}'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'/vsc30468/ {print $0}'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'/vsc30468/ &amp;&amp; /2045/ {print $0}'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'NR &gt; 30 {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$3 ',' $4}' 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'NR &gt; 30 {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$3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 " 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$4}' 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609600" indent="-609600">
              <a:buFont typeface="+mj-lt"/>
              <a:buAutoNum type="arabicPeriod" startAt="5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'{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print $7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',' $NF}'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 startAt="5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'$3 &gt; 20631950'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6637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sz="2200" dirty="0"/>
              <a:t>Versatile visualization tool</a:t>
            </a:r>
          </a:p>
          <a:p>
            <a:pPr lvl="1"/>
            <a:r>
              <a:rPr lang="en-US" altLang="en-US" sz="2200" dirty="0"/>
              <a:t>Command driven, interactive function plotting program</a:t>
            </a:r>
          </a:p>
          <a:p>
            <a:r>
              <a:rPr lang="en-US" altLang="en-US" sz="2200" dirty="0"/>
              <a:t>Designed for mathematics visualization </a:t>
            </a:r>
          </a:p>
          <a:p>
            <a:pPr lvl="1"/>
            <a:r>
              <a:rPr lang="en-US" altLang="en-US" sz="2200" dirty="0"/>
              <a:t>Student programmers looking to visualize classroom concepts</a:t>
            </a:r>
          </a:p>
          <a:p>
            <a:pPr lvl="1"/>
            <a:r>
              <a:rPr lang="en-US" altLang="en-US" sz="2200" dirty="0"/>
              <a:t>Open source code</a:t>
            </a:r>
          </a:p>
          <a:p>
            <a:r>
              <a:rPr lang="en-US" altLang="en-US" sz="2200" dirty="0"/>
              <a:t>Multiple Platforms</a:t>
            </a:r>
          </a:p>
          <a:p>
            <a:pPr lvl="1"/>
            <a:r>
              <a:rPr lang="en-US" altLang="en-US" sz="2200" dirty="0"/>
              <a:t>Unix/Linux, Macs, lots of others</a:t>
            </a:r>
          </a:p>
          <a:p>
            <a:pPr lvl="1"/>
            <a:r>
              <a:rPr lang="en-US" altLang="en-US" sz="2200" dirty="0"/>
              <a:t>Windows version has a menu-driven interface</a:t>
            </a:r>
          </a:p>
          <a:p>
            <a:r>
              <a:rPr lang="en-US" altLang="en-US" sz="2200" dirty="0"/>
              <a:t>Copyrighted but freely distributable </a:t>
            </a:r>
          </a:p>
          <a:p>
            <a:r>
              <a:rPr lang="en-US" sz="2000" dirty="0"/>
              <a:t>Originally developed by Colin Kelley and Thomas Williams in 1986 to plot functions and data files on a variety of terminals.</a:t>
            </a:r>
          </a:p>
          <a:p>
            <a:endParaRPr lang="en-US" altLang="en-US" sz="2200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148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477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advantages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200" dirty="0"/>
              <a:t>Quality 2-D/3-D plots of functions and data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Small set of commands - easy to learn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Very transferable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Multiple platforms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Text file formats for input and command files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Can be automated (allows it to be run by other programs)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Can manipulate data with mathematical functions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Existing support community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Free! Free! Free! 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www.gnuplot.info (</a:t>
            </a:r>
            <a:r>
              <a:rPr lang="en-US" altLang="en-US" sz="2200" dirty="0" err="1"/>
              <a:t>gnuplot</a:t>
            </a:r>
            <a:r>
              <a:rPr lang="en-US" altLang="en-US" sz="2200" dirty="0"/>
              <a:t> Central)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149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199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BE" altLang="en-US" dirty="0"/>
              <a:t>Basic </a:t>
            </a:r>
            <a:r>
              <a:rPr lang="en-AU" altLang="en-US" dirty="0"/>
              <a:t>use</a:t>
            </a:r>
            <a:r>
              <a:rPr lang="nl-BE" altLang="en-US" dirty="0"/>
              <a:t>: </a:t>
            </a:r>
            <a:r>
              <a:rPr lang="nl-BE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nl-BE" altLang="en-US" dirty="0">
                <a:latin typeface="+mj-lt"/>
                <a:cs typeface="Courier New" panose="02070309020205020404" pitchFamily="49" charset="0"/>
              </a:rPr>
              <a:t>(</a:t>
            </a:r>
            <a:r>
              <a:rPr lang="nl-BE" altLang="en-US" dirty="0" err="1">
                <a:latin typeface="+mj-lt"/>
                <a:cs typeface="Courier New" panose="02070309020205020404" pitchFamily="49" charset="0"/>
              </a:rPr>
              <a:t>remember</a:t>
            </a:r>
            <a:r>
              <a:rPr lang="nl-BE" altLang="en-US" dirty="0">
                <a:latin typeface="+mj-lt"/>
                <a:cs typeface="Courier New" panose="02070309020205020404" pitchFamily="49" charset="0"/>
              </a:rPr>
              <a:t> quotes!)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echo –n</a:t>
            </a:r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-&gt; do not output the trailing newline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echo -e</a:t>
            </a:r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-&gt; enable interpretation of backslash escapes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\n new line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\r carriage return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\t horizontal tab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\v vertical tab</a:t>
            </a:r>
          </a:p>
          <a:p>
            <a:pPr lvl="2"/>
            <a:endParaRPr lang="en-US" altLang="en-US" sz="1600" dirty="0">
              <a:latin typeface="+mj-lt"/>
              <a:cs typeface="Courier New" panose="02070309020205020404" pitchFamily="49" charset="0"/>
            </a:endParaRPr>
          </a:p>
          <a:p>
            <a:endParaRPr lang="en-US" altLang="en-US" sz="2000" dirty="0">
              <a:latin typeface="+mj-lt"/>
            </a:endParaRPr>
          </a:p>
          <a:p>
            <a:endParaRPr lang="en-US" altLang="en-US" sz="2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7733" b="-7733"/>
          <a:stretch/>
        </p:blipFill>
        <p:spPr>
          <a:xfrm>
            <a:off x="2771800" y="3384000"/>
            <a:ext cx="6905625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622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disadvantages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dirty="0"/>
              <a:t>Limited types of plots</a:t>
            </a:r>
          </a:p>
          <a:p>
            <a:r>
              <a:rPr lang="en-US" altLang="en-US" dirty="0"/>
              <a:t>Contour plot process a bit difficult</a:t>
            </a:r>
          </a:p>
          <a:p>
            <a:r>
              <a:rPr lang="en-US" altLang="en-US" dirty="0"/>
              <a:t>‘Programming’ style assumed</a:t>
            </a:r>
          </a:p>
          <a:p>
            <a:r>
              <a:rPr lang="en-US" altLang="en-US" dirty="0"/>
              <a:t>Limited set of styles for lines and points</a:t>
            </a:r>
          </a:p>
          <a:p>
            <a:r>
              <a:rPr lang="en-US" altLang="en-US" dirty="0"/>
              <a:t>Limited text abilities for titles and labels</a:t>
            </a:r>
          </a:p>
          <a:p>
            <a:pPr lvl="1"/>
            <a:r>
              <a:rPr lang="en-US" altLang="en-US" dirty="0"/>
              <a:t>Greek letters and symbols difficult/not possible</a:t>
            </a:r>
          </a:p>
          <a:p>
            <a:pPr lvl="1"/>
            <a:r>
              <a:rPr lang="en-US" altLang="en-US" dirty="0"/>
              <a:t>Formatted math formulas difficult/not possible</a:t>
            </a:r>
          </a:p>
          <a:p>
            <a:r>
              <a:rPr lang="en-US" altLang="en-US" dirty="0"/>
              <a:t>Updates/development depends on volunteers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0551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dirty="0"/>
              <a:t>Console Window</a:t>
            </a:r>
          </a:p>
          <a:p>
            <a:pPr lvl="1"/>
            <a:r>
              <a:rPr lang="en-US" altLang="en-US" dirty="0"/>
              <a:t>Command line prompt </a:t>
            </a:r>
            <a:r>
              <a:rPr lang="en-US" altLang="en-US" dirty="0" err="1"/>
              <a:t>gnuplot</a:t>
            </a:r>
            <a:r>
              <a:rPr lang="en-US" altLang="en-US" dirty="0"/>
              <a:t>&gt;</a:t>
            </a:r>
          </a:p>
          <a:p>
            <a:pPr lvl="1"/>
            <a:r>
              <a:rPr lang="en-US" altLang="en-US" dirty="0"/>
              <a:t>Menu selections for Windows version</a:t>
            </a:r>
          </a:p>
          <a:p>
            <a:r>
              <a:rPr lang="en-US" altLang="en-US" dirty="0"/>
              <a:t>Plotting Window</a:t>
            </a:r>
          </a:p>
          <a:p>
            <a:r>
              <a:rPr lang="en-US" altLang="en-US" dirty="0"/>
              <a:t>Help</a:t>
            </a:r>
          </a:p>
          <a:p>
            <a:pPr lvl="1"/>
            <a:r>
              <a:rPr lang="en-US" altLang="en-US" dirty="0"/>
              <a:t> ?</a:t>
            </a:r>
          </a:p>
          <a:p>
            <a:pPr lvl="1"/>
            <a:r>
              <a:rPr lang="en-US" altLang="en-US" dirty="0"/>
              <a:t>help &lt;topic&gt;</a:t>
            </a:r>
          </a:p>
          <a:p>
            <a:r>
              <a:rPr lang="en-US" dirty="0"/>
              <a:t>Lines beginning with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dirty="0"/>
              <a:t>” are comments lines and are ignored.</a:t>
            </a:r>
            <a:endParaRPr lang="en-US" altLang="en-US" sz="1800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3166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function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dirty="0"/>
              <a:t>2-D variable is x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sin(x)</a:t>
            </a:r>
          </a:p>
          <a:p>
            <a:r>
              <a:rPr lang="en-US" altLang="en-US" dirty="0"/>
              <a:t>Use replot to display a second function 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replot cos(x)</a:t>
            </a:r>
          </a:p>
          <a:p>
            <a:r>
              <a:rPr lang="en-US" altLang="en-US" dirty="0"/>
              <a:t> Math functions in </a:t>
            </a:r>
            <a:r>
              <a:rPr lang="en-US" altLang="en-US" dirty="0" err="1"/>
              <a:t>fortran</a:t>
            </a:r>
            <a:r>
              <a:rPr lang="en-US" altLang="en-US" dirty="0"/>
              <a:t> style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(1.2e-5)*(x**1.4)/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altLang="en-US" dirty="0"/>
              <a:t>Many functions (use ‘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help functions</a:t>
            </a:r>
            <a:r>
              <a:rPr lang="en-US" altLang="en-US" dirty="0"/>
              <a:t>’ to list)</a:t>
            </a:r>
          </a:p>
          <a:p>
            <a:pPr lvl="2"/>
            <a:r>
              <a:rPr lang="en-US" altLang="en-US" dirty="0"/>
              <a:t>e.g. abs()   </a:t>
            </a:r>
            <a:r>
              <a:rPr lang="en-US" altLang="en-US" dirty="0" err="1"/>
              <a:t>sinh</a:t>
            </a:r>
            <a:r>
              <a:rPr lang="en-US" altLang="en-US" dirty="0"/>
              <a:t>()    log()   rand()    </a:t>
            </a:r>
            <a:r>
              <a:rPr lang="en-US" altLang="en-US" dirty="0" err="1"/>
              <a:t>acos</a:t>
            </a:r>
            <a:r>
              <a:rPr lang="en-US" altLang="en-US" dirty="0"/>
              <a:t>()  </a:t>
            </a:r>
            <a:r>
              <a:rPr lang="en-US" altLang="en-US" dirty="0" err="1"/>
              <a:t>sqrt</a:t>
            </a:r>
            <a:r>
              <a:rPr lang="en-US" altLang="en-US" dirty="0"/>
              <a:t>()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152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340768"/>
            <a:ext cx="2964133" cy="228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143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parametric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parametric</a:t>
            </a:r>
          </a:p>
          <a:p>
            <a:r>
              <a:rPr lang="en-US" altLang="en-US" dirty="0"/>
              <a:t>2-D “dummy” variable is t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sin(2*t), cos(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(2)*t)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unset parametric</a:t>
            </a:r>
          </a:p>
          <a:p>
            <a:pPr lvl="1">
              <a:buFontTx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153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298292"/>
            <a:ext cx="4280110" cy="33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5819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parametric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size square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r=1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 = r*cos(t)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 = r*sin(t)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(t),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</a:t>
            </a:r>
          </a:p>
          <a:p>
            <a:pPr lvl="1">
              <a:buFontTx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154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772493"/>
            <a:ext cx="3746183" cy="288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217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3D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1316112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set parametric</a:t>
            </a:r>
          </a:p>
          <a:p>
            <a:pPr lvl="1"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r=1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= r*cos(v)*cos(u)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= r*cos(v)*sin(u)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fz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(v)   = r*sin(v)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fz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  <a:p>
            <a:pPr lvl="1">
              <a:buFontTx/>
              <a:buNone/>
            </a:pP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3785615"/>
            <a:ext cx="3777604" cy="291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6909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3D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1316112"/>
            <a:ext cx="8424936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nl-NL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nl-NL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NL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splot</a:t>
            </a:r>
            <a:r>
              <a:rPr lang="nl-NL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nl-NL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</a:t>
            </a:r>
            <a:r>
              <a:rPr lang="nl-NL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" u 1:2:3</a:t>
            </a:r>
          </a:p>
          <a:p>
            <a:pPr lvl="1">
              <a:buFontTx/>
              <a:buNone/>
            </a:pP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For 3d graphs </a:t>
            </a:r>
            <a:r>
              <a:rPr lang="en-US" altLang="en-US" sz="2200" dirty="0" err="1">
                <a:latin typeface="+mn-lt"/>
                <a:cs typeface="Courier New" panose="02070309020205020404" pitchFamily="49" charset="0"/>
              </a:rPr>
              <a:t>splot</a:t>
            </a:r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, the view and scaling of the graph can be changed with mouse buttons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156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65" y="3422029"/>
            <a:ext cx="3561581" cy="2746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791" y="3422029"/>
            <a:ext cx="3561581" cy="27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1741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polar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polar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size ratio -1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1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unset polar</a:t>
            </a:r>
          </a:p>
          <a:p>
            <a:pPr lvl="1">
              <a:buFontTx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329332"/>
            <a:ext cx="4383870" cy="338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931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data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859216" cy="48736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 dirty="0"/>
              <a:t>Single channel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"test.dat" u 3 w l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plot "test.dat" using 3 with lines</a:t>
            </a: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158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" t="-122" r="41672" b="4193"/>
          <a:stretch/>
        </p:blipFill>
        <p:spPr>
          <a:xfrm>
            <a:off x="4922104" y="2736000"/>
            <a:ext cx="3672000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61" y="2829839"/>
            <a:ext cx="4425677" cy="341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1265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data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231199" y="1600200"/>
            <a:ext cx="8912801" cy="48736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 dirty="0"/>
              <a:t>Cross plots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"test.dat" u 1:2 w l, "test.dat" u 1:3 w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" t="-122" r="41672" b="4193"/>
          <a:stretch/>
        </p:blipFill>
        <p:spPr>
          <a:xfrm>
            <a:off x="4922104" y="2736000"/>
            <a:ext cx="3672000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736001"/>
            <a:ext cx="46690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62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BE" altLang="en-US" sz="2200" dirty="0" err="1"/>
              <a:t>Alternatively</a:t>
            </a:r>
            <a:r>
              <a:rPr lang="nl-BE" altLang="en-US" sz="2200" dirty="0"/>
              <a:t> (</a:t>
            </a:r>
            <a:r>
              <a:rPr lang="nl-BE" altLang="en-US" sz="2200" dirty="0" err="1"/>
              <a:t>when</a:t>
            </a:r>
            <a:r>
              <a:rPr lang="nl-BE" altLang="en-US" sz="2200" dirty="0"/>
              <a:t> </a:t>
            </a:r>
            <a:r>
              <a:rPr lang="nl-BE" altLang="en-US" sz="2200" dirty="0" err="1"/>
              <a:t>formatting</a:t>
            </a:r>
            <a:r>
              <a:rPr lang="nl-BE" altLang="en-US" sz="2200" dirty="0"/>
              <a:t> </a:t>
            </a:r>
            <a:r>
              <a:rPr lang="nl-BE" altLang="en-US" sz="2200" dirty="0" err="1"/>
              <a:t>needed</a:t>
            </a:r>
            <a:r>
              <a:rPr lang="nl-BE" altLang="en-US" sz="2200" dirty="0"/>
              <a:t>): </a:t>
            </a:r>
            <a:r>
              <a:rPr lang="nl-BE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altLang="nl-BE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[-v </a:t>
            </a:r>
            <a:r>
              <a:rPr lang="nl-BE" altLang="nl-BE" sz="22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nl-BE" altLang="nl-BE" sz="22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BE" altLang="nl-BE" sz="2200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marL="360000" lvl="1" indent="0">
              <a:buNone/>
            </a:pPr>
            <a:r>
              <a:rPr lang="nl-BE" altLang="nl-BE" sz="2200" dirty="0" err="1">
                <a:solidFill>
                  <a:schemeClr val="tx1"/>
                </a:solidFill>
              </a:rPr>
              <a:t>Writes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formatted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i="1" dirty="0" err="1">
                <a:solidFill>
                  <a:schemeClr val="tx1"/>
                </a:solidFill>
              </a:rPr>
              <a:t>arguments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standard output </a:t>
            </a:r>
            <a:r>
              <a:rPr lang="nl-BE" altLang="nl-BE" sz="2200" dirty="0" err="1">
                <a:solidFill>
                  <a:schemeClr val="tx1"/>
                </a:solidFill>
              </a:rPr>
              <a:t>under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control of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i="1" dirty="0">
                <a:solidFill>
                  <a:schemeClr val="tx1"/>
                </a:solidFill>
              </a:rPr>
              <a:t>format</a:t>
            </a:r>
            <a:r>
              <a:rPr lang="nl-BE" altLang="nl-BE" sz="2200" dirty="0">
                <a:solidFill>
                  <a:schemeClr val="tx1"/>
                </a:solidFill>
              </a:rPr>
              <a:t>. The </a:t>
            </a:r>
            <a:r>
              <a:rPr lang="nl-BE" altLang="nl-BE" sz="2200" dirty="0">
                <a:solidFill>
                  <a:schemeClr val="tx1"/>
                </a:solidFill>
                <a:latin typeface="Arial Unicode MS"/>
              </a:rPr>
              <a:t>-v</a:t>
            </a:r>
            <a:r>
              <a:rPr lang="nl-BE" altLang="nl-BE" sz="2200" dirty="0">
                <a:solidFill>
                  <a:schemeClr val="tx1"/>
                </a:solidFill>
              </a:rPr>
              <a:t> option </a:t>
            </a:r>
            <a:r>
              <a:rPr lang="nl-BE" altLang="nl-BE" sz="2200" dirty="0" err="1">
                <a:solidFill>
                  <a:schemeClr val="tx1"/>
                </a:solidFill>
              </a:rPr>
              <a:t>causes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output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be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assigned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variable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i="1" dirty="0">
                <a:solidFill>
                  <a:schemeClr val="tx1"/>
                </a:solidFill>
              </a:rPr>
              <a:t>var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rather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than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being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printed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standard output. 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d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u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unsigned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s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string.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sz="2000" dirty="0"/>
              <a:t>Format specifiers can be preceded by a field width to specify the minimum number of characters to print. A positive width causes the value to be right-justified; a negative width causes the value to be left-justified. A width with a leading zero causes numeric fields to be zero-filled. Usually, you want to use negative widths for strings and positive widths for numbers.</a:t>
            </a: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dirty="0">
              <a:solidFill>
                <a:schemeClr val="tx1"/>
              </a:solidFill>
              <a:latin typeface="+mn-lt"/>
            </a:endParaRPr>
          </a:p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409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91264" cy="4873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[:] [10:40]  "test.dat" u 1:3 w l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set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'length(mm)'; set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'stress(MPa)' -1,0; replot</a:t>
            </a:r>
          </a:p>
          <a:p>
            <a:pPr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 set title "Sample 1"; set key 15,20; replot</a:t>
            </a:r>
          </a:p>
          <a:p>
            <a:pPr>
              <a:lnSpc>
                <a:spcPct val="90000"/>
              </a:lnSpc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 set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xtics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('low' 0, 'med' 10,'high' 20); set grid; set format y '%.1e'; replot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160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868144" y="3889364"/>
            <a:ext cx="144016" cy="90778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08104" y="4796118"/>
            <a:ext cx="1709712" cy="646331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Plot with the new settings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01" y="3889364"/>
            <a:ext cx="3705597" cy="285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1286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Relative Graph size:  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size 1,1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Function sampling pts: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samples 1000</a:t>
            </a:r>
          </a:p>
          <a:p>
            <a:r>
              <a:rPr lang="en-US" altLang="en-US" sz="2000" dirty="0"/>
              <a:t>Polar Coordinates: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polar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Contour plots: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contour base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Perspective:	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view 90,0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Angle Units:	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angles degrees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Style:		</a:t>
            </a:r>
            <a:r>
              <a:rPr lang="en-US" altLang="en-US" sz="2000" dirty="0">
                <a:solidFill>
                  <a:schemeClr val="tx1"/>
                </a:solidFill>
              </a:rPr>
              <a:t>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data style lines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37166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basic functions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38078135"/>
              </p:ext>
            </p:extLst>
          </p:nvPr>
        </p:nvGraphicFramePr>
        <p:xfrm>
          <a:off x="323528" y="1080000"/>
          <a:ext cx="8640960" cy="574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7387">
                  <a:extLst>
                    <a:ext uri="{9D8B030D-6E8A-4147-A177-3AD203B41FA5}">
                      <a16:colId xmlns:a16="http://schemas.microsoft.com/office/drawing/2014/main" val="3688966111"/>
                    </a:ext>
                  </a:extLst>
                </a:gridCol>
                <a:gridCol w="4663573">
                  <a:extLst>
                    <a:ext uri="{9D8B030D-6E8A-4147-A177-3AD203B41FA5}">
                      <a16:colId xmlns:a16="http://schemas.microsoft.com/office/drawing/2014/main" val="90747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command line entry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 of action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73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exit or quit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Quits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gnuplot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16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help or ? &lt;topic&gt;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help or help on a specific topic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288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key or unset key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Adds or removes legend from display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1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xrange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[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a:b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Controls the range of values on the x axis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413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 sin(x**2-1) with points &lt;value&gt;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plots sin(x**2 − 1)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lots of in-built math functions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&lt;value&gt; between 1 and 8 denotes different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pointstyles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6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 sin(x) with lines &lt;value&gt;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&lt;value&gt; between 1 and 8 denotes different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linestyles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 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.dat’ u 1:2 t 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 w l 1,’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.dat’ u 1:3 t 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 w p 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plots multiple sets of data on same graph: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Curve of cols 1 and 2 from &lt;test.dat&gt; plus points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 cols 1 and 3 of &lt;test.dat&gt;. The t is an abbr. of title for labelling in the legend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497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term postscript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term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Output in postscript/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file rather than to the display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54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output ’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filename.eps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Sets up an output file for output to go to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7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replot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redisplays plot with new settings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9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term x11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sets output back to the screen, rather than </a:t>
                      </a:r>
                      <a:r>
                        <a:rPr lang="en-US" sz="14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file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5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7506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en-US" sz="2000" dirty="0"/>
              <a:t>place or hide key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key top center, unset key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set a title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title "the title"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define axis labels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da-DK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"x [pc]", set </a:t>
            </a:r>
            <a:r>
              <a:rPr lang="da-DK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"y [pc]"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change the number format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format x "%10.3f"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plot an arrow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arrow from 0.5,0 to 0.5,1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define a label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label "rarefaction wave" at 0.5,0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set border style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border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42073657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75240" cy="4873625"/>
          </a:xfrm>
        </p:spPr>
        <p:txBody>
          <a:bodyPr>
            <a:noAutofit/>
          </a:bodyPr>
          <a:lstStyle/>
          <a:p>
            <a:r>
              <a:rPr lang="en-US" sz="2200" dirty="0"/>
              <a:t>color, width and shape of lines/points</a:t>
            </a:r>
          </a:p>
          <a:p>
            <a:pPr marL="360000" lvl="1" indent="0">
              <a:buNone/>
            </a:pP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linetype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pointtype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linewidth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pointsize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/>
              <a:t>logscale</a:t>
            </a:r>
            <a:endParaRPr lang="en-US" sz="2200" dirty="0"/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[un]set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logscale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sz="2200" dirty="0"/>
              <a:t>select zoom</a:t>
            </a:r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xrange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[0:10] ... manually selected range of x-axis,</a:t>
            </a:r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yrange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[*:*] ... select zoom of y-axis automatically,</a:t>
            </a:r>
          </a:p>
          <a:p>
            <a:pPr marL="360000" lvl="1" indent="-363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autoscale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... select zoom of any axis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282142676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Show command gives current settings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show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Reset recalls default settings</a:t>
            </a:r>
          </a:p>
          <a:p>
            <a:r>
              <a:rPr lang="en-US" altLang="en-US" sz="2000" dirty="0"/>
              <a:t>Save records current settings and plot statement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save ‘/home/mag/test.gp’</a:t>
            </a:r>
          </a:p>
          <a:p>
            <a:r>
              <a:rPr lang="en-US" altLang="en-US" sz="2000" dirty="0"/>
              <a:t>Load executes settings from a file			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load ‘/home/mag/test.gp’</a:t>
            </a:r>
          </a:p>
          <a:p>
            <a:r>
              <a:rPr lang="en-US" altLang="en-US" sz="2000" dirty="0"/>
              <a:t>Help is extremely useful in determining set syntax	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help set</a:t>
            </a:r>
          </a:p>
        </p:txBody>
      </p:sp>
    </p:spTree>
    <p:extLst>
      <p:ext uri="{BB962C8B-B14F-4D97-AF65-F5344CB8AC3E}">
        <p14:creationId xmlns:p14="http://schemas.microsoft.com/office/powerpoint/2010/main" val="388533925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</a:t>
            </a:r>
            <a:r>
              <a:rPr lang="en-US" dirty="0" err="1"/>
              <a:t>multiplot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095844"/>
            <a:ext cx="8075240" cy="487362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200" dirty="0"/>
              <a:t>stack several plot commands</a:t>
            </a:r>
          </a:p>
          <a:p>
            <a:pPr marL="359637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multiplot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200" dirty="0"/>
              <a:t>scale the plot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size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place the plot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leave </a:t>
            </a:r>
            <a:r>
              <a:rPr lang="en-US" sz="2200" dirty="0" err="1"/>
              <a:t>multiplot</a:t>
            </a:r>
            <a:r>
              <a:rPr lang="en-US" sz="2200" dirty="0"/>
              <a:t> mode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unset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multiplot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spcBef>
                <a:spcPts val="0"/>
              </a:spcBef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09" y="3789040"/>
            <a:ext cx="3920725" cy="29435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4008" y="980728"/>
            <a:ext cx="3625993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multiplot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 ,0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size 0.5 ,0.5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x*x*x t 'x^3'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 ,0.5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 t 'x'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0.5 ,0.5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x*x t 'x^2'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0.5 ,0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x*x*x*x t 'x^4'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8568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340189" y="180000"/>
            <a:ext cx="8533811" cy="90000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multiple graphs - y1 and y2 axis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268760"/>
            <a:ext cx="8075240" cy="4700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ytics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nomirror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y2tics 0, 10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key top center</a:t>
            </a: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x axis x1y1, x*x axis x1y2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2924944"/>
            <a:ext cx="4929733" cy="380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0928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340189" y="180000"/>
            <a:ext cx="8533811" cy="90000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animations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268760"/>
            <a:ext cx="8075240" cy="4700709"/>
          </a:xfrm>
        </p:spPr>
        <p:txBody>
          <a:bodyPr>
            <a:noAutofit/>
          </a:bodyPr>
          <a:lstStyle/>
          <a:p>
            <a:r>
              <a:rPr lang="en-US" sz="2000" dirty="0"/>
              <a:t>If you use </a:t>
            </a:r>
            <a:r>
              <a:rPr lang="en-US" sz="2000" dirty="0" err="1"/>
              <a:t>gnuplot</a:t>
            </a:r>
            <a:r>
              <a:rPr lang="en-US" sz="2000" dirty="0"/>
              <a:t> 4.6 you can use a do loop:</a:t>
            </a:r>
          </a:p>
          <a:p>
            <a:r>
              <a:rPr lang="en-US" sz="2000" dirty="0"/>
              <a:t>If you want to store the snapshots use: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filename(n) = 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file_%d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n) 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 for [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=1:10] filename(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using 1:2 with lines </a:t>
            </a:r>
          </a:p>
          <a:p>
            <a:r>
              <a:rPr lang="en-US" sz="2000" dirty="0"/>
              <a:t>In earlier versions you have to place your code in two files and to use “reread”:</a:t>
            </a:r>
          </a:p>
          <a:p>
            <a:pPr marL="360000" lvl="1" indent="0">
              <a:buNone/>
            </a:pPr>
            <a:r>
              <a:rPr lang="en-US" sz="2000" dirty="0"/>
              <a:t>File 1: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t=0;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=18;load "file2.gnuplot"</a:t>
            </a:r>
          </a:p>
          <a:p>
            <a:pPr marL="359637" lvl="1" indent="0">
              <a:buNone/>
            </a:pPr>
            <a:r>
              <a:rPr lang="en-US" sz="2000" dirty="0"/>
              <a:t>File 2: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t=t+1;outfile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(’view%03.0f.png’,t);</a:t>
            </a:r>
          </a:p>
          <a:p>
            <a:pPr marL="359637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view t*5,30,1,1;set output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plot</a:t>
            </a:r>
          </a:p>
          <a:p>
            <a:pPr marL="359637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data.txt; if(t&lt;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reread;</a:t>
            </a:r>
          </a:p>
        </p:txBody>
      </p:sp>
    </p:spTree>
    <p:extLst>
      <p:ext uri="{BB962C8B-B14F-4D97-AF65-F5344CB8AC3E}">
        <p14:creationId xmlns:p14="http://schemas.microsoft.com/office/powerpoint/2010/main" val="368957546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Fitting data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268760"/>
            <a:ext cx="8075240" cy="4700709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j-lt"/>
                <a:cs typeface="Courier New" panose="02070309020205020404" pitchFamily="49" charset="0"/>
              </a:rPr>
              <a:t>Define the power law</a:t>
            </a: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d(x)=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(b*x)</a:t>
            </a:r>
          </a:p>
          <a:p>
            <a:r>
              <a:rPr lang="en-US" sz="2000" dirty="0">
                <a:latin typeface="+mj-lt"/>
                <a:cs typeface="Courier New" panose="02070309020205020404" pitchFamily="49" charset="0"/>
              </a:rPr>
              <a:t>Fit your data - </a:t>
            </a:r>
            <a:r>
              <a:rPr lang="en-US" sz="2000" dirty="0">
                <a:latin typeface="+mj-lt"/>
              </a:rPr>
              <a:t>- you might need to set initial values for </a:t>
            </a:r>
            <a:r>
              <a:rPr lang="en-US" sz="2000" dirty="0" err="1">
                <a:latin typeface="+mj-lt"/>
              </a:rPr>
              <a:t>a,b,c</a:t>
            </a:r>
            <a:endParaRPr lang="en-US" sz="2000" dirty="0">
              <a:latin typeface="+mj-lt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fit d(x) 'cl1d_integrals.dat' u 1:5 via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a,b,c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[0:5000]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(x*b) t '' w l ‘test1.dat' u 1:5 t '' w l </a:t>
            </a:r>
          </a:p>
          <a:p>
            <a:r>
              <a:rPr lang="en-US" sz="2000" dirty="0"/>
              <a:t>Drawing error bars</a:t>
            </a:r>
          </a:p>
          <a:p>
            <a:pPr marL="360000" lvl="1" indent="0">
              <a:buNone/>
            </a:pP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’data.txt’ u 0:1:2:3 w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yerrorbars</a:t>
            </a:r>
            <a:endParaRPr lang="pl-P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/>
              <a:t>Uses </a:t>
            </a:r>
            <a:r>
              <a:rPr lang="es-ES" sz="2000" dirty="0" err="1"/>
              <a:t>column</a:t>
            </a:r>
            <a:r>
              <a:rPr lang="es-ES" sz="2000" dirty="0"/>
              <a:t> 1 as y </a:t>
            </a:r>
            <a:r>
              <a:rPr lang="es-ES" sz="2000" dirty="0" err="1"/>
              <a:t>values</a:t>
            </a:r>
            <a:r>
              <a:rPr lang="es-ES" sz="2000" dirty="0"/>
              <a:t>,</a:t>
            </a:r>
            <a:r>
              <a:rPr lang="en-US" sz="2000" dirty="0"/>
              <a:t> column 2 as lower end of the vertical error bar and column 3 as the upper end of the vertical error bar.</a:t>
            </a:r>
          </a:p>
          <a:p>
            <a:r>
              <a:rPr lang="en-US" sz="2000" dirty="0"/>
              <a:t>Horizontal error bars are created with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xerrorbars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547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BE" altLang="en-US" dirty="0" err="1"/>
              <a:t>Alternatively</a:t>
            </a:r>
            <a:r>
              <a:rPr lang="nl-BE" altLang="en-US" dirty="0"/>
              <a:t> (</a:t>
            </a:r>
            <a:r>
              <a:rPr lang="nl-BE" altLang="en-US" dirty="0" err="1"/>
              <a:t>when</a:t>
            </a:r>
            <a:r>
              <a:rPr lang="nl-BE" altLang="en-US" dirty="0"/>
              <a:t> </a:t>
            </a:r>
            <a:r>
              <a:rPr lang="nl-BE" altLang="en-US" dirty="0" err="1"/>
              <a:t>formatting</a:t>
            </a:r>
            <a:r>
              <a:rPr lang="nl-BE" altLang="en-US" dirty="0"/>
              <a:t> </a:t>
            </a:r>
            <a:r>
              <a:rPr lang="nl-BE" altLang="en-US" dirty="0" err="1"/>
              <a:t>needed</a:t>
            </a:r>
            <a:r>
              <a:rPr lang="nl-BE" altLang="en-US" dirty="0"/>
              <a:t>): </a:t>
            </a:r>
            <a:r>
              <a:rPr lang="nl-BE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altLang="nl-B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[-v </a:t>
            </a:r>
            <a:r>
              <a:rPr lang="nl-BE" altLang="nl-BE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nl-BE" altLang="nl-BE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BE" altLang="nl-BE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marL="360000" lvl="1" indent="0">
              <a:buNone/>
            </a:pPr>
            <a:r>
              <a:rPr lang="nl-BE" altLang="nl-BE" dirty="0" err="1">
                <a:solidFill>
                  <a:schemeClr val="tx1"/>
                </a:solidFill>
              </a:rPr>
              <a:t>Writes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formatted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i="1" dirty="0" err="1">
                <a:solidFill>
                  <a:schemeClr val="tx1"/>
                </a:solidFill>
              </a:rPr>
              <a:t>arguments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standard output </a:t>
            </a:r>
            <a:r>
              <a:rPr lang="nl-BE" altLang="nl-BE" dirty="0" err="1">
                <a:solidFill>
                  <a:schemeClr val="tx1"/>
                </a:solidFill>
              </a:rPr>
              <a:t>under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control of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i="1" dirty="0">
                <a:solidFill>
                  <a:schemeClr val="tx1"/>
                </a:solidFill>
              </a:rPr>
              <a:t>format</a:t>
            </a:r>
            <a:r>
              <a:rPr lang="nl-BE" altLang="nl-BE" dirty="0">
                <a:solidFill>
                  <a:schemeClr val="tx1"/>
                </a:solidFill>
              </a:rPr>
              <a:t>. The </a:t>
            </a:r>
            <a:r>
              <a:rPr lang="nl-BE" altLang="nl-BE" dirty="0">
                <a:solidFill>
                  <a:schemeClr val="tx1"/>
                </a:solidFill>
                <a:latin typeface="Arial Unicode MS"/>
              </a:rPr>
              <a:t>-v</a:t>
            </a:r>
            <a:r>
              <a:rPr lang="nl-BE" altLang="nl-BE" dirty="0">
                <a:solidFill>
                  <a:schemeClr val="tx1"/>
                </a:solidFill>
              </a:rPr>
              <a:t> option </a:t>
            </a:r>
            <a:r>
              <a:rPr lang="nl-BE" altLang="nl-BE" dirty="0" err="1">
                <a:solidFill>
                  <a:schemeClr val="tx1"/>
                </a:solidFill>
              </a:rPr>
              <a:t>causes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output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be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assigned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variable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i="1" dirty="0">
                <a:solidFill>
                  <a:schemeClr val="tx1"/>
                </a:solidFill>
              </a:rPr>
              <a:t>var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rather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than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being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printed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standard output. </a:t>
            </a:r>
          </a:p>
        </p:txBody>
      </p:sp>
    </p:spTree>
    <p:extLst>
      <p:ext uri="{BB962C8B-B14F-4D97-AF65-F5344CB8AC3E}">
        <p14:creationId xmlns:p14="http://schemas.microsoft.com/office/powerpoint/2010/main" val="39484907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6331"/>
          <a:stretch/>
        </p:blipFill>
        <p:spPr>
          <a:xfrm>
            <a:off x="5711862" y="3933056"/>
            <a:ext cx="3384000" cy="2835024"/>
          </a:xfrm>
          <a:prstGeom prst="rect">
            <a:avLst/>
          </a:prstGeom>
        </p:spPr>
      </p:pic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and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 err="1">
                <a:latin typeface="+mn-lt"/>
                <a:cs typeface="Courier New" pitchFamily="49" charset="0"/>
              </a:rPr>
              <a:t>Gnuplot</a:t>
            </a:r>
            <a:r>
              <a:rPr lang="en-US" sz="2000" dirty="0">
                <a:latin typeface="+mn-lt"/>
                <a:cs typeface="Courier New" pitchFamily="49" charset="0"/>
              </a:rPr>
              <a:t> is easy to produce postscript plots that an be used by scientific publications in </a:t>
            </a:r>
            <a:r>
              <a:rPr lang="en-US" sz="2000" dirty="0" err="1">
                <a:latin typeface="+mn-lt"/>
                <a:cs typeface="Courier New" pitchFamily="49" charset="0"/>
              </a:rPr>
              <a:t>LaTeX</a:t>
            </a:r>
            <a:endParaRPr lang="en-US" sz="2000" dirty="0">
              <a:latin typeface="+mn-lt"/>
              <a:cs typeface="Courier New" pitchFamily="49" charset="0"/>
            </a:endParaRPr>
          </a:p>
          <a:p>
            <a:pPr lvl="1">
              <a:defRPr/>
            </a:pPr>
            <a:r>
              <a:rPr lang="en-US" sz="2000" dirty="0">
                <a:latin typeface="+mn-lt"/>
                <a:cs typeface="Courier New" pitchFamily="49" charset="0"/>
              </a:rPr>
              <a:t>Change the terminal type</a:t>
            </a:r>
          </a:p>
          <a:p>
            <a:pPr lvl="1">
              <a:defRPr/>
            </a:pPr>
            <a:r>
              <a:rPr lang="en-US" sz="2000" dirty="0">
                <a:latin typeface="+mn-lt"/>
                <a:cs typeface="Courier New" pitchFamily="49" charset="0"/>
              </a:rPr>
              <a:t>Possibility to use </a:t>
            </a:r>
            <a:r>
              <a:rPr lang="en-US" sz="2000" dirty="0" err="1">
                <a:latin typeface="+mn-lt"/>
                <a:cs typeface="Courier New" pitchFamily="49" charset="0"/>
              </a:rPr>
              <a:t>LaTeX</a:t>
            </a:r>
            <a:r>
              <a:rPr lang="en-US" sz="2000" dirty="0">
                <a:latin typeface="+mn-lt"/>
                <a:cs typeface="Courier New" pitchFamily="49" charset="0"/>
              </a:rPr>
              <a:t> notation </a:t>
            </a:r>
          </a:p>
          <a:p>
            <a:pPr marL="360000" lvl="1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terminal postscript eps size 3.5,2.62 \ enhanced color font 'Helvetica,30' linewidth 2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output ‘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test.eps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xlabel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'{/Symbol t}'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ylabel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'{/Symbol d}{/Symbol f}'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unset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ytics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title ''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unset label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pointsize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2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plot 'test.dat' u 2:3 t "" 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reset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170</a:t>
            </a:fld>
            <a:endParaRPr lang="en-US" alt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84577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and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set terminal latex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set output "example1.tex"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plot [-3.14:3.14] sin(x)</a:t>
            </a:r>
          </a:p>
          <a:p>
            <a:pPr>
              <a:defRPr/>
            </a:pPr>
            <a:r>
              <a:rPr lang="en-US" sz="2200" dirty="0">
                <a:latin typeface="+mj-lt"/>
                <a:cs typeface="Courier New" pitchFamily="49" charset="0"/>
              </a:rPr>
              <a:t>Results in example1.tex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% GNUPLOT: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LaTeX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picture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setlength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unitlength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}{0.240900pt}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ifx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plotpoint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\undefined\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newsavebox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plotpoint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}\fi\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begin{picture}(1500,900)(0,0)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sbox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plotpoint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}{\rule[-0.200pt]{0.400pt}{0.400pt}}%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\put(170.0,82.0){\rule[-0.200pt]{4.818pt}{0.400pt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\put(170.0,860.0){\rule[-0.200pt]{308.352pt}{0.400pt}}\end{picture}</a:t>
            </a:r>
          </a:p>
          <a:p>
            <a:pPr marL="634320" lvl="1" indent="-274320">
              <a:buFont typeface="Wingdings"/>
              <a:buNone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028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112" y="2060848"/>
            <a:ext cx="4686887" cy="3707050"/>
          </a:xfrm>
          <a:prstGeom prst="rect">
            <a:avLst/>
          </a:prstGeom>
        </p:spPr>
      </p:pic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and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 err="1">
                <a:latin typeface="+mj-lt"/>
                <a:cs typeface="Courier New" pitchFamily="49" charset="0"/>
              </a:rPr>
              <a:t>LaTeX</a:t>
            </a:r>
            <a:r>
              <a:rPr lang="en-US" sz="2000" dirty="0">
                <a:latin typeface="+mj-lt"/>
                <a:cs typeface="Courier New" pitchFamily="49" charset="0"/>
              </a:rPr>
              <a:t> document: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documentclass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{article}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usepackage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{geometry}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usepackage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{color}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usepackage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graphicx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\begin{document}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\begin{figure}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\begin{center}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\include{example1}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\end{center}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\caption{A caption}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\end{figure}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\end{document}</a:t>
            </a:r>
          </a:p>
        </p:txBody>
      </p:sp>
    </p:spTree>
    <p:extLst>
      <p:ext uri="{BB962C8B-B14F-4D97-AF65-F5344CB8AC3E}">
        <p14:creationId xmlns:p14="http://schemas.microsoft.com/office/powerpoint/2010/main" val="184643150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/>
              <a:t>ImageMagick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http://www.imagemagick.org</a:t>
            </a:r>
            <a:r>
              <a:rPr lang="en-US" dirty="0"/>
              <a:t>) is a powerful, free software suite to create, edit, and compose bitmap images. It can read, convert and write images in a large variety of formats.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39751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Tools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altLang="en-US" dirty="0"/>
              <a:t>Convert</a:t>
            </a:r>
          </a:p>
          <a:p>
            <a:pPr lvl="1"/>
            <a:r>
              <a:rPr lang="en-US" altLang="en-US" sz="2000" dirty="0"/>
              <a:t>Convert image formats.</a:t>
            </a:r>
          </a:p>
          <a:p>
            <a:pPr lvl="1"/>
            <a:r>
              <a:rPr lang="en-US" altLang="en-US" sz="2000" dirty="0"/>
              <a:t>Many image transformations available – scale, rotate, text,  artistic filters</a:t>
            </a:r>
          </a:p>
          <a:p>
            <a:r>
              <a:rPr lang="en-US" altLang="en-US" dirty="0"/>
              <a:t>Display</a:t>
            </a:r>
          </a:p>
          <a:p>
            <a:r>
              <a:rPr lang="en-US" altLang="en-US" dirty="0"/>
              <a:t>Import</a:t>
            </a:r>
          </a:p>
          <a:p>
            <a:pPr lvl="1"/>
            <a:r>
              <a:rPr lang="en-US" altLang="en-US" sz="2000" dirty="0"/>
              <a:t>Screen capture under Linux</a:t>
            </a:r>
          </a:p>
          <a:p>
            <a:r>
              <a:rPr lang="en-US" altLang="en-US" dirty="0"/>
              <a:t>Identify</a:t>
            </a:r>
          </a:p>
          <a:p>
            <a:pPr lvl="1"/>
            <a:r>
              <a:rPr lang="en-US" altLang="en-US" sz="2000" dirty="0"/>
              <a:t>Find out characteristics of image</a:t>
            </a:r>
          </a:p>
          <a:p>
            <a:r>
              <a:rPr lang="en-US" altLang="en-US" dirty="0"/>
              <a:t>Composite</a:t>
            </a:r>
          </a:p>
          <a:p>
            <a:pPr lvl="1"/>
            <a:r>
              <a:rPr lang="en-US" altLang="en-US" sz="2000" dirty="0"/>
              <a:t>Composite multiple images together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1059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processing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altLang="en-US" dirty="0"/>
              <a:t>Add a blue border around image (expand?, replace?, shrink?)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convert -border 10x10 -</a:t>
            </a:r>
            <a:r>
              <a:rPr lang="en-US" altLang="en-US" sz="2200" dirty="0" err="1">
                <a:latin typeface="Courier" pitchFamily="49" charset="0"/>
              </a:rPr>
              <a:t>bordercolor</a:t>
            </a:r>
            <a:r>
              <a:rPr lang="en-US" altLang="en-US" sz="2200" dirty="0">
                <a:latin typeface="Courier" pitchFamily="49" charset="0"/>
              </a:rPr>
              <a:t> "#6699ff" fan.png fan2.png</a:t>
            </a:r>
          </a:p>
          <a:p>
            <a:r>
              <a:rPr lang="en-US" altLang="en-US" dirty="0"/>
              <a:t>Add a caption/attribution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convert -font </a:t>
            </a:r>
            <a:r>
              <a:rPr lang="en-US" altLang="en-US" sz="2200" dirty="0" err="1">
                <a:latin typeface="Courier" pitchFamily="49" charset="0"/>
              </a:rPr>
              <a:t>helvetica</a:t>
            </a:r>
            <a:r>
              <a:rPr lang="en-US" altLang="en-US" sz="2200" dirty="0">
                <a:latin typeface="Courier" pitchFamily="49" charset="0"/>
              </a:rPr>
              <a:t> -fill red -</a:t>
            </a:r>
            <a:r>
              <a:rPr lang="en-US" altLang="en-US" sz="2200" dirty="0" err="1">
                <a:latin typeface="Courier" pitchFamily="49" charset="0"/>
              </a:rPr>
              <a:t>pointsize</a:t>
            </a:r>
            <a:r>
              <a:rPr lang="en-US" altLang="en-US" sz="2200" dirty="0">
                <a:latin typeface="Courier" pitchFamily="49" charset="0"/>
              </a:rPr>
              <a:t> 14 -draw 'text 446,404 "made by……"' fan2.png fan3.png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5275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movies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ImageMagick</a:t>
            </a:r>
            <a:r>
              <a:rPr lang="en-US" altLang="en-US" dirty="0"/>
              <a:t> can create animations (animated GIFs only)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convert -delay 20 –loop 0 file*.png anim.gif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animate anim.gif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98095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actions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540425354"/>
              </p:ext>
            </p:extLst>
          </p:nvPr>
        </p:nvGraphicFramePr>
        <p:xfrm>
          <a:off x="179512" y="1080000"/>
          <a:ext cx="8856984" cy="572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4102">
                  <a:extLst>
                    <a:ext uri="{9D8B030D-6E8A-4147-A177-3AD203B41FA5}">
                      <a16:colId xmlns:a16="http://schemas.microsoft.com/office/drawing/2014/main" val="2401449210"/>
                    </a:ext>
                  </a:extLst>
                </a:gridCol>
                <a:gridCol w="6572882">
                  <a:extLst>
                    <a:ext uri="{9D8B030D-6E8A-4147-A177-3AD203B41FA5}">
                      <a16:colId xmlns:a16="http://schemas.microsoft.com/office/drawing/2014/main" val="446686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97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Animation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create a GIF animation sequence from a group of images.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143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Color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accurate color management with color profiles or in lieu of-- built-in gamma compression or expansion as demanded by the </a:t>
                      </a:r>
                      <a:r>
                        <a:rPr lang="en-US" sz="1500" dirty="0" err="1"/>
                        <a:t>colorspace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Composite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overlap one image over another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712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Decorate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add a border or frame to an image.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42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Discrete Fourier Transf.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implements the forward and inverse DFT.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487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Draw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add shapes or text to an image.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32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Format conversion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convert an image from one format to another (e.g. PNG to JPEG).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483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Generalized pixel distortion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correct for, or induce image distortions including perspective.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23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Image calculator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apply a mathematical expression to an image or image channels.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554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Image gradients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create a gradual blend of two colors whose shape is horizontal, vertical, circular, or elliptical.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659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Image identification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describe the format and attributes of an image.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95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Transform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resize, rotate, </a:t>
                      </a:r>
                      <a:r>
                        <a:rPr lang="en-US" sz="1500" dirty="0" err="1"/>
                        <a:t>deskew</a:t>
                      </a:r>
                      <a:r>
                        <a:rPr lang="en-US" sz="1500" dirty="0"/>
                        <a:t>, crop, flip or trim an image.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24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Transparency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render portions of an image invisible.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512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66999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examples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9512" y="1174375"/>
            <a:ext cx="4337526" cy="4873625"/>
          </a:xfrm>
          <a:prstGeom prst="rect">
            <a:avLst/>
          </a:prstGeom>
        </p:spPr>
      </p:pic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178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269" y="1252038"/>
            <a:ext cx="4401609" cy="47749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3688" y="6035372"/>
            <a:ext cx="530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https://www.imagemagick.org/script/examples.php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38876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908" y="1376295"/>
            <a:ext cx="4398459" cy="4959705"/>
          </a:xfrm>
          <a:prstGeom prst="rect">
            <a:avLst/>
          </a:prstGeom>
        </p:spPr>
      </p:pic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examples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62" y="1447905"/>
            <a:ext cx="4350246" cy="47440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63688" y="6084004"/>
            <a:ext cx="530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https://www.imagemagick.org/script/examples.php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d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u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unsigned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f – format as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floating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s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string.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sz="2000" dirty="0"/>
              <a:t>Format specifiers can be preceded by a field width to specify the minimum number of characters to print. A positive width causes the value to be right-justified; a negative width causes the value to be left-justified. A width with a leading zero causes numeric fields to be zero-filled. Usually, you want to use negative widths for strings and positive widths for numbers.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sz="2000" dirty="0"/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nl-BE" sz="2000" dirty="0">
                <a:solidFill>
                  <a:schemeClr val="tx1"/>
                </a:solidFill>
                <a:latin typeface="+mn-lt"/>
              </a:rPr>
              <a:t>Precision: The precision for a floating- or double-number can be specified by using .&lt;DIGITS&gt;, where &lt;DIGITS&gt; is the number of digits for precision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nl-BE" sz="2000" dirty="0">
              <a:solidFill>
                <a:schemeClr val="tx1"/>
              </a:solidFill>
              <a:latin typeface="+mn-lt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sz="2000" dirty="0">
                <a:solidFill>
                  <a:schemeClr val="tx1"/>
                </a:solidFill>
                <a:latin typeface="Arial Unicode MS" panose="020B0604020202020204"/>
              </a:rPr>
              <a:t>\n – new line</a:t>
            </a: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dirty="0">
              <a:solidFill>
                <a:schemeClr val="tx1"/>
              </a:solidFill>
              <a:latin typeface="+mn-lt"/>
            </a:endParaRPr>
          </a:p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774275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– batch processing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40768"/>
            <a:ext cx="7467600" cy="4873625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>
                <a:cs typeface="Courier New" pitchFamily="49" charset="0"/>
              </a:rPr>
              <a:t>Batch processing -&gt; w</a:t>
            </a:r>
            <a:r>
              <a:rPr lang="en-US" altLang="en-US" dirty="0"/>
              <a:t>orking with a set or sequence of images</a:t>
            </a:r>
          </a:p>
          <a:p>
            <a:pPr lvl="1"/>
            <a:r>
              <a:rPr lang="en-US" altLang="en-US" sz="2000" dirty="0"/>
              <a:t>All images generally must be the same size</a:t>
            </a:r>
          </a:p>
          <a:p>
            <a:pPr lvl="1"/>
            <a:r>
              <a:rPr lang="en-US" altLang="en-US" sz="2000" dirty="0"/>
              <a:t>Change colors:</a:t>
            </a:r>
          </a:p>
          <a:p>
            <a:pPr marL="629637" lvl="2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convert -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Gray example01.png example001.png</a:t>
            </a:r>
          </a:p>
          <a:p>
            <a:pPr lvl="1"/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Resize:</a:t>
            </a:r>
          </a:p>
          <a:p>
            <a:pPr marL="630000" lvl="2" indent="-363">
              <a:buNone/>
            </a:pPr>
            <a:r>
              <a:rPr lang="nl-NL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nl-NL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nl-NL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NL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20%%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example01.png example001.png</a:t>
            </a:r>
          </a:p>
          <a:p>
            <a:pPr lvl="1"/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Add a caption:</a:t>
            </a:r>
          </a:p>
          <a:p>
            <a:pPr marL="629637" lvl="2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convert -size 320x85 -draw "text 25,60 'Made by....'" -fill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darkred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  example01.png example001.png</a:t>
            </a:r>
          </a:p>
          <a:p>
            <a:pPr lvl="1"/>
            <a:r>
              <a:rPr lang="en-US" altLang="en-US" sz="2000">
                <a:latin typeface="+mn-lt"/>
                <a:cs typeface="Courier New" panose="02070309020205020404" pitchFamily="49" charset="0"/>
              </a:rPr>
              <a:t>Process </a:t>
            </a:r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all files:</a:t>
            </a:r>
          </a:p>
          <a:p>
            <a:pPr marL="629637" lvl="2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file in *.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;do  convert -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Gray $file ${file%.png}.jpg; done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180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44506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4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576941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182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Plot 10 </a:t>
            </a:r>
            <a:r>
              <a:rPr lang="en-US" altLang="en-US" sz="2000" dirty="0" err="1"/>
              <a:t>png</a:t>
            </a:r>
            <a:r>
              <a:rPr lang="en-US" altLang="en-US" sz="2000" dirty="0"/>
              <a:t> images in </a:t>
            </a:r>
            <a:r>
              <a:rPr lang="en-US" altLang="en-US" sz="2000" dirty="0" err="1"/>
              <a:t>gnuplot</a:t>
            </a:r>
            <a:r>
              <a:rPr lang="en-US" altLang="en-US" sz="2000" dirty="0"/>
              <a:t>. The first one should show 1 circle, next ones should add and an extra circle with increased radius.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Convert the images to grayscale and save them into *.jpg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Make an animated gif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Open animation (in the web browser or file browser)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453055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183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#! /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set polar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size square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term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xrange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[-10:10];set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yrange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[-10:10]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r=1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for [r=1:10] {</a:t>
            </a:r>
          </a:p>
          <a:p>
            <a:pPr lvl="1" algn="l"/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('radius%02.0f.png',r)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output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 for [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=0:r-1] r-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dirty="0"/>
              <a:t>for file in *.</a:t>
            </a:r>
            <a:r>
              <a:rPr lang="en-US" altLang="en-US" sz="2000" dirty="0" err="1"/>
              <a:t>png</a:t>
            </a:r>
            <a:r>
              <a:rPr lang="en-US" altLang="en-US" sz="2000" dirty="0"/>
              <a:t> ;do  convert -</a:t>
            </a:r>
            <a:r>
              <a:rPr lang="en-US" altLang="en-US" sz="2000" dirty="0" err="1"/>
              <a:t>colorspace</a:t>
            </a:r>
            <a:r>
              <a:rPr lang="en-US" altLang="en-US" sz="2000" dirty="0"/>
              <a:t> Gray $file ${file%.png}.jpg; done o</a:t>
            </a:r>
            <a:r>
              <a:rPr lang="en-US" altLang="en-US" sz="2000" dirty="0">
                <a:solidFill>
                  <a:schemeClr val="bg1"/>
                </a:solidFill>
              </a:rPr>
              <a:t>r manually: </a:t>
            </a:r>
          </a:p>
          <a:p>
            <a:r>
              <a:rPr lang="en-US" altLang="en-US" sz="2000" dirty="0"/>
              <a:t>       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Gray radius.01.png radius.01.jpg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….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convert -delay 20 *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radius.gif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en-US" sz="2000" dirty="0"/>
              <a:t>….. </a:t>
            </a:r>
          </a:p>
        </p:txBody>
      </p:sp>
    </p:spTree>
    <p:extLst>
      <p:ext uri="{BB962C8B-B14F-4D97-AF65-F5344CB8AC3E}">
        <p14:creationId xmlns:p14="http://schemas.microsoft.com/office/powerpoint/2010/main" val="400583829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en-US" dirty="0" err="1"/>
              <a:t>Questions</a:t>
            </a:r>
            <a:endParaRPr lang="nl-NL" altLang="en-US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nl-NL" altLang="en-US" sz="2200" dirty="0" err="1"/>
              <a:t>Now</a:t>
            </a:r>
            <a:endParaRPr lang="nl-NL" altLang="en-US" sz="2200" dirty="0"/>
          </a:p>
          <a:p>
            <a:r>
              <a:rPr lang="nl-NL" altLang="en-US" sz="2200" dirty="0"/>
              <a:t>Helpdesk:</a:t>
            </a:r>
            <a:br>
              <a:rPr lang="nl-NL" altLang="en-US" sz="2200" dirty="0"/>
            </a:br>
            <a:r>
              <a:rPr lang="nl-NL" altLang="en-US" sz="2200" dirty="0">
                <a:hlinkClick r:id="rId2"/>
              </a:rPr>
              <a:t>hpcinfo@kuleuven.be</a:t>
            </a:r>
            <a:r>
              <a:rPr lang="pl-PL" altLang="en-US" sz="2200" dirty="0"/>
              <a:t> </a:t>
            </a:r>
            <a:r>
              <a:rPr lang="pl-PL" altLang="en-US" sz="2200" dirty="0" err="1"/>
              <a:t>or</a:t>
            </a:r>
            <a:r>
              <a:rPr lang="pl-PL" altLang="en-US" sz="2200" dirty="0"/>
              <a:t> </a:t>
            </a:r>
            <a:r>
              <a:rPr lang="pl-PL" altLang="en-US" sz="2200" dirty="0">
                <a:hlinkClick r:id="rId3"/>
              </a:rPr>
              <a:t>https://admin.kuleuven.be/icts/HPCinfo_form/HPC-info-formulier</a:t>
            </a:r>
            <a:endParaRPr lang="pl-PL" altLang="en-US" sz="2200" dirty="0"/>
          </a:p>
          <a:p>
            <a:pPr eaLnBrk="1" hangingPunct="1"/>
            <a:r>
              <a:rPr lang="nl-NL" altLang="en-US" sz="2200" dirty="0"/>
              <a:t>VSC web site:</a:t>
            </a:r>
            <a:br>
              <a:rPr lang="nl-NL" altLang="en-US" sz="2200" dirty="0"/>
            </a:br>
            <a:r>
              <a:rPr lang="nl-BE" altLang="en-US" sz="2200" dirty="0">
                <a:hlinkClick r:id="rId4"/>
              </a:rPr>
              <a:t>http://www.vscentrum.be/</a:t>
            </a:r>
            <a:endParaRPr lang="nl-BE" altLang="en-US" sz="2200" dirty="0"/>
          </a:p>
          <a:p>
            <a:pPr lvl="1"/>
            <a:r>
              <a:rPr lang="en-US" altLang="en-US" sz="2200" dirty="0"/>
              <a:t>VSC documentation: </a:t>
            </a:r>
            <a:r>
              <a:rPr lang="nl-BE" sz="2000" dirty="0">
                <a:hlinkClick r:id="rId5"/>
              </a:rPr>
              <a:t>https://docs.vscentrum.be/ </a:t>
            </a:r>
            <a:br>
              <a:rPr lang="nl-BE" sz="2000" dirty="0"/>
            </a:br>
            <a:r>
              <a:rPr lang="en-US" altLang="en-US" sz="2200" dirty="0"/>
              <a:t>VSC agenda: training sessions, events</a:t>
            </a:r>
          </a:p>
          <a:p>
            <a:r>
              <a:rPr lang="en-US" altLang="en-US" sz="2200" dirty="0"/>
              <a:t>Systems status page:</a:t>
            </a:r>
            <a:br>
              <a:rPr lang="en-US" altLang="en-US" sz="2200" dirty="0"/>
            </a:br>
            <a:r>
              <a:rPr lang="nl-BE" altLang="en-US" sz="2200" dirty="0">
                <a:hlinkClick r:id="rId6"/>
              </a:rPr>
              <a:t>http://status.kuleuven.be/hpc</a:t>
            </a:r>
            <a:endParaRPr lang="pl-PL" altLang="en-US" sz="2200" dirty="0"/>
          </a:p>
          <a:p>
            <a:endParaRPr lang="nl-NL" altLang="en-US" sz="2200" dirty="0"/>
          </a:p>
          <a:p>
            <a:pPr eaLnBrk="1" hangingPunct="1"/>
            <a:endParaRPr lang="nl-NL" altLang="en-US" sz="2200" dirty="0"/>
          </a:p>
          <a:p>
            <a:pPr eaLnBrk="1" hangingPunct="1"/>
            <a:endParaRPr lang="nl-NL" alt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184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8514473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VSC training 2021/2022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Introductory</a:t>
            </a:r>
          </a:p>
          <a:p>
            <a:endParaRPr lang="en-US" dirty="0"/>
          </a:p>
          <a:p>
            <a:endParaRPr lang="pl-PL" dirty="0"/>
          </a:p>
          <a:p>
            <a:r>
              <a:rPr lang="en-US" dirty="0"/>
              <a:t>Intermediate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Advanced</a:t>
            </a:r>
            <a:endParaRPr lang="pl-PL" dirty="0"/>
          </a:p>
          <a:p>
            <a:endParaRPr lang="pl-PL" dirty="0"/>
          </a:p>
          <a:p>
            <a:r>
              <a:rPr lang="en-US" dirty="0"/>
              <a:t>Specialist track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9580" y="1785590"/>
            <a:ext cx="7360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Linux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40255" y="1916832"/>
            <a:ext cx="12157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HPC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8617" y="2271966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Version control with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Git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7738" y="2775288"/>
            <a:ext cx="427626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as a second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Python: System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Scientific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for Software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for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for machine learning</a:t>
            </a:r>
            <a:endParaRPr lang="nl-BE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2465" y="2981629"/>
            <a:ext cx="3268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61548" y="1071219"/>
            <a:ext cx="228139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Supercalculator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programming</a:t>
            </a:r>
            <a:endParaRPr lang="nl-BE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0255" y="4535896"/>
            <a:ext cx="10951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OpenMP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5449" y="4723004"/>
            <a:ext cx="59503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MPI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endCxn id="5" idx="1"/>
          </p:cNvCxnSpPr>
          <p:nvPr/>
        </p:nvCxnSpPr>
        <p:spPr>
          <a:xfrm>
            <a:off x="2496865" y="1970256"/>
            <a:ext cx="643390" cy="13124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96865" y="1958128"/>
            <a:ext cx="808191" cy="123558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496865" y="1962437"/>
            <a:ext cx="1315600" cy="101919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0" idx="3"/>
            <a:endCxn id="10" idx="1"/>
          </p:cNvCxnSpPr>
          <p:nvPr/>
        </p:nvCxnSpPr>
        <p:spPr>
          <a:xfrm>
            <a:off x="3635896" y="3757682"/>
            <a:ext cx="1674359" cy="96288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1" idx="1"/>
          </p:cNvCxnSpPr>
          <p:nvPr/>
        </p:nvCxnSpPr>
        <p:spPr>
          <a:xfrm>
            <a:off x="3661887" y="3782405"/>
            <a:ext cx="1043562" cy="112526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37645" y="30406"/>
            <a:ext cx="2245439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Info sessions</a:t>
            </a:r>
            <a:r>
              <a:rPr lang="pl-PL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Jupyterhub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28616" y="457652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Debugging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techniques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pPr/>
              <a:t>185</a:t>
            </a:fld>
            <a:endParaRPr lang="nl-BE"/>
          </a:p>
        </p:txBody>
      </p:sp>
      <p:sp>
        <p:nvSpPr>
          <p:cNvPr id="20" name="TextBox 19"/>
          <p:cNvSpPr txBox="1"/>
          <p:nvPr/>
        </p:nvSpPr>
        <p:spPr>
          <a:xfrm>
            <a:off x="873601" y="3573016"/>
            <a:ext cx="27622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Fortran for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programmers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42768" y="5235722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?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9561" y="4427820"/>
            <a:ext cx="17876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7504" y="6416603"/>
            <a:ext cx="5328592" cy="369332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pl-PL" alt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Stay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pl-PL" alt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up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-to-</a:t>
            </a:r>
            <a:r>
              <a:rPr lang="pl-PL" alt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date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https://www.vscentrum.be/training</a:t>
            </a:r>
            <a:r>
              <a:rPr lang="en-US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355976" y="1680084"/>
            <a:ext cx="409726" cy="306883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66622" y="1405701"/>
            <a:ext cx="16290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6395656" y="1444710"/>
            <a:ext cx="306645" cy="14565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85778" y="1288066"/>
            <a:ext cx="17255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scripting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7020273" y="1657398"/>
            <a:ext cx="223213" cy="2029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015667" y="1860366"/>
            <a:ext cx="13937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tools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57454" y="2350255"/>
            <a:ext cx="1272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Make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3440" y="3193714"/>
            <a:ext cx="30315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C++ for scientific computing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13744" y="506297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Code optimization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57454" y="1877978"/>
            <a:ext cx="15811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pl-PL" dirty="0" err="1"/>
              <a:t>orker</a:t>
            </a:r>
            <a:r>
              <a:rPr lang="en-US" dirty="0"/>
              <a:t>/</a:t>
            </a:r>
            <a:r>
              <a:rPr lang="en-US" dirty="0" err="1"/>
              <a:t>atools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E2DDC10-2EB9-4FF0-92A3-2D62A3991A73}"/>
              </a:ext>
            </a:extLst>
          </p:cNvPr>
          <p:cNvSpPr/>
          <p:nvPr/>
        </p:nvSpPr>
        <p:spPr>
          <a:xfrm>
            <a:off x="97492" y="5785818"/>
            <a:ext cx="900049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50" dirty="0"/>
              <a:t>PRACE MOOC Defensive programming and debugging and Fortran programming</a:t>
            </a:r>
            <a:endParaRPr lang="nl-BE" sz="13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A20079-34B1-429D-87D7-1241C33B6FE8}"/>
              </a:ext>
            </a:extLst>
          </p:cNvPr>
          <p:cNvSpPr txBox="1"/>
          <p:nvPr/>
        </p:nvSpPr>
        <p:spPr>
          <a:xfrm>
            <a:off x="3305056" y="2351590"/>
            <a:ext cx="14523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tx1">
                    <a:lumMod val="75000"/>
                  </a:schemeClr>
                </a:solidFill>
              </a:rPr>
              <a:t>C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Make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17520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Wait a minute…</a:t>
            </a:r>
          </a:p>
        </p:txBody>
      </p:sp>
      <p:pic>
        <p:nvPicPr>
          <p:cNvPr id="370692" name="Picture 4" descr="C:\CS21\grep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57450"/>
            <a:ext cx="73533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12267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141AEB-49C0-4F56-BE11-1B072BE49960}" type="slidenum">
              <a:rPr lang="en-US" altLang="ko-KR"/>
              <a:pPr/>
              <a:t>187</a:t>
            </a:fld>
            <a:endParaRPr lang="en-US" altLang="ko-KR"/>
          </a:p>
        </p:txBody>
      </p:sp>
      <p:sp>
        <p:nvSpPr>
          <p:cNvPr id="225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Replacement Patterns</a:t>
            </a:r>
          </a:p>
        </p:txBody>
      </p:sp>
      <p:sp>
        <p:nvSpPr>
          <p:cNvPr id="2252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r>
              <a:rPr lang="en-US" altLang="en-US" dirty="0"/>
              <a:t>Substitute can use several </a:t>
            </a:r>
            <a:r>
              <a:rPr lang="en-US" altLang="en-US" dirty="0">
                <a:solidFill>
                  <a:srgbClr val="3366FF"/>
                </a:solidFill>
              </a:rPr>
              <a:t>special characters</a:t>
            </a:r>
            <a:r>
              <a:rPr lang="en-US" altLang="en-US" dirty="0"/>
              <a:t> in the replacement string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&amp;</a:t>
            </a:r>
            <a:r>
              <a:rPr lang="en-US" altLang="en-US" dirty="0"/>
              <a:t>	replaced by the entire string matched in the regular 				expression for pattern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\n</a:t>
            </a:r>
            <a:r>
              <a:rPr lang="en-US" altLang="en-US" dirty="0"/>
              <a:t>	replaced by the nth substring (or subexpression) previously 			specified using “</a:t>
            </a:r>
            <a:r>
              <a:rPr lang="en-US" altLang="en-US" dirty="0">
                <a:solidFill>
                  <a:srgbClr val="3366FF"/>
                </a:solidFill>
              </a:rPr>
              <a:t>\(</a:t>
            </a:r>
            <a:r>
              <a:rPr lang="en-US" altLang="en-US" dirty="0"/>
              <a:t>“ and “</a:t>
            </a:r>
            <a:r>
              <a:rPr lang="en-US" altLang="en-US" dirty="0">
                <a:solidFill>
                  <a:srgbClr val="3366FF"/>
                </a:solidFill>
              </a:rPr>
              <a:t>\)</a:t>
            </a:r>
            <a:r>
              <a:rPr lang="en-US" altLang="en-US" dirty="0"/>
              <a:t>”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\</a:t>
            </a:r>
            <a:r>
              <a:rPr lang="en-US" altLang="en-US" dirty="0"/>
              <a:t>	used to </a:t>
            </a:r>
            <a:r>
              <a:rPr lang="en-US" altLang="en-US" dirty="0">
                <a:solidFill>
                  <a:srgbClr val="3366FF"/>
                </a:solidFill>
              </a:rPr>
              <a:t>escape</a:t>
            </a:r>
            <a:r>
              <a:rPr lang="en-US" altLang="en-US" dirty="0"/>
              <a:t> the ampersand (&amp;) and the backslash (\) </a:t>
            </a:r>
          </a:p>
        </p:txBody>
      </p:sp>
    </p:spTree>
    <p:extLst>
      <p:ext uri="{BB962C8B-B14F-4D97-AF65-F5344CB8AC3E}">
        <p14:creationId xmlns:p14="http://schemas.microsoft.com/office/powerpoint/2010/main" val="206736742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Prof. Andrzej (AJ) Bieszczad Email: andrzej@csun.edu Phone: 818-677-4954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203C6C6-A9BD-450C-AC92-932802432653}" type="slidenum">
              <a:rPr lang="en-US" altLang="ko-KR"/>
              <a:pPr/>
              <a:t>188</a:t>
            </a:fld>
            <a:endParaRPr lang="en-US" altLang="ko-KR"/>
          </a:p>
        </p:txBody>
      </p:sp>
      <p:sp>
        <p:nvSpPr>
          <p:cNvPr id="22631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Replacement Pattern Examples</a:t>
            </a:r>
          </a:p>
        </p:txBody>
      </p:sp>
      <p:sp>
        <p:nvSpPr>
          <p:cNvPr id="22631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"the UNIX operating system …"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	s/.NI./wonderful &amp;/</a:t>
            </a:r>
          </a:p>
          <a:p>
            <a:pPr>
              <a:buFontTx/>
              <a:buNone/>
            </a:pPr>
            <a:r>
              <a:rPr lang="en-US" altLang="en-US" dirty="0"/>
              <a:t>			</a:t>
            </a:r>
            <a:r>
              <a:rPr lang="en-US" altLang="en-US" dirty="0">
                <a:solidFill>
                  <a:srgbClr val="3366FF"/>
                </a:solidFill>
              </a:rPr>
              <a:t>--&gt; </a:t>
            </a:r>
            <a:r>
              <a:rPr lang="en-US" altLang="en-US" dirty="0"/>
              <a:t>"the wonderful UNIX operating system …"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$ </a:t>
            </a:r>
            <a:r>
              <a:rPr lang="en-US" altLang="en-US" dirty="0">
                <a:solidFill>
                  <a:srgbClr val="FF0066"/>
                </a:solidFill>
              </a:rPr>
              <a:t>cat test1</a:t>
            </a:r>
          </a:p>
          <a:p>
            <a:pPr>
              <a:buFontTx/>
              <a:buNone/>
            </a:pPr>
            <a:r>
              <a:rPr lang="en-US" altLang="en-US" dirty="0" err="1"/>
              <a:t>first:second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 err="1"/>
              <a:t>one:two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$ </a:t>
            </a:r>
            <a:r>
              <a:rPr lang="en-US" altLang="en-US" dirty="0" err="1">
                <a:solidFill>
                  <a:srgbClr val="FF0066"/>
                </a:solidFill>
              </a:rPr>
              <a:t>sed</a:t>
            </a:r>
            <a:r>
              <a:rPr lang="en-US" altLang="en-US" dirty="0">
                <a:solidFill>
                  <a:srgbClr val="FF0066"/>
                </a:solidFill>
              </a:rPr>
              <a:t> 's/\(.*\):\(.*\)/\2:\1/' test1</a:t>
            </a:r>
          </a:p>
          <a:p>
            <a:pPr>
              <a:buFontTx/>
              <a:buNone/>
            </a:pPr>
            <a:r>
              <a:rPr lang="en-US" altLang="en-US" dirty="0" err="1"/>
              <a:t>second:first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 err="1"/>
              <a:t>two:one</a:t>
            </a: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"</a:t>
            </a:r>
            <a:r>
              <a:rPr lang="en-US" altLang="en-US" dirty="0" err="1"/>
              <a:t>unix</a:t>
            </a:r>
            <a:r>
              <a:rPr lang="en-US" altLang="en-US" dirty="0"/>
              <a:t> is fun“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 err="1">
                <a:solidFill>
                  <a:srgbClr val="FF0066"/>
                </a:solidFill>
              </a:rPr>
              <a:t>sed</a:t>
            </a:r>
            <a:r>
              <a:rPr lang="en-US" altLang="en-US" dirty="0">
                <a:solidFill>
                  <a:srgbClr val="FF0066"/>
                </a:solidFill>
              </a:rPr>
              <a:t> 's/\([[:alpha:]]\)\([^ \n]*\)/\2\1ay/g'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1800" dirty="0"/>
              <a:t>			</a:t>
            </a:r>
            <a:r>
              <a:rPr lang="en-US" altLang="en-US" sz="1800" dirty="0">
                <a:solidFill>
                  <a:srgbClr val="3366FF"/>
                </a:solidFill>
              </a:rPr>
              <a:t>--&gt;</a:t>
            </a:r>
            <a:r>
              <a:rPr lang="en-US" altLang="en-US" sz="1800" dirty="0"/>
              <a:t> "</a:t>
            </a:r>
            <a:r>
              <a:rPr lang="en-US" altLang="en-US" sz="1800" dirty="0" err="1"/>
              <a:t>nixuay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siay</a:t>
            </a:r>
            <a:r>
              <a:rPr lang="en-US" altLang="en-US" sz="1800" dirty="0"/>
              <a:t> </a:t>
            </a:r>
            <a:r>
              <a:rPr lang="en-US" altLang="en-US" sz="1800" dirty="0" err="1"/>
              <a:t>unfay</a:t>
            </a:r>
            <a:r>
              <a:rPr lang="en-US" altLang="en-US" sz="1800" dirty="0"/>
              <a:t>"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7739583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628740" name="Picture 4" descr="C:\CS21\awk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43200"/>
            <a:ext cx="7896225" cy="30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61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"%50s\n" "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field is 50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characters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wide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..."  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-&gt;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will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be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printed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string of 50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characters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ended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with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new line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"%20s: %4d\n" "string 1" 12 "string 2" 122  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-&gt; prints string 1 in 20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character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fiels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corresponding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12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where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4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digits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are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reserved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for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it. Next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it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starts new line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prints string 2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122.</a:t>
            </a:r>
            <a:endParaRPr 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sz="2000" dirty="0"/>
              <a:t>Note that </a:t>
            </a:r>
            <a:r>
              <a:rPr lang="en-US" sz="2000" dirty="0" err="1"/>
              <a:t>printf</a:t>
            </a:r>
            <a:r>
              <a:rPr lang="en-US" sz="2000" dirty="0"/>
              <a:t> reuses the format if it runs out of format specifiers, which in the examples above allows you to print two lines (four values) with only two format specifiers.</a:t>
            </a: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309" b="-8034"/>
          <a:stretch/>
        </p:blipFill>
        <p:spPr>
          <a:xfrm>
            <a:off x="2411760" y="5256000"/>
            <a:ext cx="6905625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4191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Another Example</a:t>
            </a:r>
          </a:p>
        </p:txBody>
      </p:sp>
      <p:sp>
        <p:nvSpPr>
          <p:cNvPr id="629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Adding 12 points to everyone’s midterm score</a:t>
            </a:r>
          </a:p>
        </p:txBody>
      </p:sp>
      <p:pic>
        <p:nvPicPr>
          <p:cNvPr id="629764" name="Picture 4" descr="C:\CS21\awk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29000"/>
            <a:ext cx="8477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35448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 simple example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/>
              <a:t>Problem : Get the userid of user </a:t>
            </a:r>
            <a:r>
              <a:rPr lang="en-US" altLang="en-US" sz="1600">
                <a:solidFill>
                  <a:schemeClr val="bg2"/>
                </a:solidFill>
              </a:rPr>
              <a:t>“arun”</a:t>
            </a:r>
            <a:r>
              <a:rPr lang="en-US" altLang="en-US" sz="1600"/>
              <a:t> from the </a:t>
            </a:r>
            <a:r>
              <a:rPr lang="en-US" altLang="en-US" sz="1600">
                <a:solidFill>
                  <a:schemeClr val="bg2"/>
                </a:solidFill>
              </a:rPr>
              <a:t>/etc/passwd</a:t>
            </a:r>
            <a:r>
              <a:rPr lang="en-US" altLang="en-US" sz="1600"/>
              <a:t> file. </a:t>
            </a:r>
          </a:p>
          <a:p>
            <a:pPr>
              <a:lnSpc>
                <a:spcPct val="120000"/>
              </a:lnSpc>
            </a:pPr>
            <a:r>
              <a:rPr lang="en-US" altLang="en-US" sz="1600">
                <a:solidFill>
                  <a:schemeClr val="bg2"/>
                </a:solidFill>
              </a:rPr>
              <a:t>Suppose /etc/passwd</a:t>
            </a:r>
            <a:r>
              <a:rPr lang="en-US" altLang="en-US" sz="1600"/>
              <a:t> file contains the following entries 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	arun:x:504:504::/home/arun:/bin/bash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	try:x:500:500::/home/try:/bin/bash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 optima:x:501:501::/home/optima:/bin/bash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 optimal:x:502:502::/home/optimal:/bin/bash</a:t>
            </a:r>
          </a:p>
          <a:p>
            <a:pPr>
              <a:lnSpc>
                <a:spcPct val="120000"/>
              </a:lnSpc>
            </a:pPr>
            <a:r>
              <a:rPr lang="en-US" altLang="en-US" sz="1600"/>
              <a:t>awk will see this file as follows</a:t>
            </a:r>
          </a:p>
          <a:p>
            <a:pPr lvl="1">
              <a:lnSpc>
                <a:spcPct val="120000"/>
              </a:lnSpc>
            </a:pPr>
            <a:r>
              <a:rPr lang="en-US" altLang="en-US" sz="1400"/>
              <a:t>1 line = 1 record (by default) so in total there are 4 records in the file.</a:t>
            </a:r>
          </a:p>
          <a:p>
            <a:pPr lvl="1">
              <a:lnSpc>
                <a:spcPct val="120000"/>
              </a:lnSpc>
            </a:pPr>
            <a:r>
              <a:rPr lang="en-US" altLang="en-US" sz="1400"/>
              <a:t>1 record = 7 fields separated by “:” (Not by default)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200">
                <a:solidFill>
                  <a:schemeClr val="tx2"/>
                </a:solidFill>
              </a:rPr>
              <a:t>Note : Default field separator is space.</a:t>
            </a:r>
            <a:endParaRPr lang="en-US" altLang="en-US" sz="1000">
              <a:solidFill>
                <a:schemeClr val="tx2"/>
              </a:solidFill>
            </a:endParaRPr>
          </a:p>
          <a:p>
            <a:pPr>
              <a:buFontTx/>
              <a:buNone/>
            </a:pPr>
            <a:endParaRPr lang="en-US" altLang="en-US" sz="1400" b="1">
              <a:solidFill>
                <a:schemeClr val="folHlin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6949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Advanced awk features</a:t>
            </a:r>
            <a:r>
              <a:rPr lang="en-US" altLang="en-US"/>
              <a:t> </a:t>
            </a:r>
            <a:r>
              <a:rPr lang="en-US" altLang="en-US" sz="2800"/>
              <a:t>(cont..)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400" dirty="0"/>
              <a:t>Common Arithmetic operators in </a:t>
            </a:r>
            <a:r>
              <a:rPr lang="en-US" altLang="en-US" sz="1400" dirty="0" err="1"/>
              <a:t>awk</a:t>
            </a:r>
            <a:r>
              <a:rPr lang="en-US" altLang="en-US" sz="1400" dirty="0"/>
              <a:t> are : </a:t>
            </a:r>
            <a:r>
              <a:rPr lang="en-US" altLang="en-US" sz="12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“+", “-", “/", “*“;</a:t>
            </a:r>
          </a:p>
          <a:p>
            <a:pPr>
              <a:lnSpc>
                <a:spcPct val="120000"/>
              </a:lnSpc>
            </a:pPr>
            <a:r>
              <a:rPr lang="en-US" altLang="en-US" sz="1400" dirty="0">
                <a:solidFill>
                  <a:schemeClr val="folHlink"/>
                </a:solidFill>
              </a:rPr>
              <a:t>“^”</a:t>
            </a:r>
            <a:r>
              <a:rPr lang="en-US" altLang="en-US" sz="1400" dirty="0"/>
              <a:t> is the exponentiation operator.</a:t>
            </a:r>
          </a:p>
          <a:p>
            <a:pPr>
              <a:lnSpc>
                <a:spcPct val="120000"/>
              </a:lnSpc>
            </a:pPr>
            <a:r>
              <a:rPr lang="en-US" altLang="en-US" sz="1400" dirty="0">
                <a:solidFill>
                  <a:schemeClr val="folHlink"/>
                </a:solidFill>
              </a:rPr>
              <a:t>“%”</a:t>
            </a:r>
            <a:r>
              <a:rPr lang="en-US" altLang="en-US" sz="1400" dirty="0"/>
              <a:t> is the modulo operator</a:t>
            </a:r>
          </a:p>
          <a:p>
            <a:pPr>
              <a:lnSpc>
                <a:spcPct val="120000"/>
              </a:lnSpc>
            </a:pPr>
            <a:r>
              <a:rPr lang="en-US" altLang="en-US" sz="1400" dirty="0"/>
              <a:t>All the C operators like </a:t>
            </a:r>
            <a:r>
              <a:rPr lang="en-US" altLang="en-US" sz="16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“++”, “--”, “+=“, “-=”, “/=“</a:t>
            </a:r>
            <a:r>
              <a:rPr lang="en-US" altLang="en-US" sz="1400" dirty="0"/>
              <a:t> etc. are also valid.</a:t>
            </a:r>
          </a:p>
          <a:p>
            <a:pPr>
              <a:lnSpc>
                <a:spcPct val="120000"/>
              </a:lnSpc>
            </a:pPr>
            <a:r>
              <a:rPr lang="en-US" altLang="en-US" sz="1400" dirty="0"/>
              <a:t>The </a:t>
            </a:r>
            <a:r>
              <a:rPr lang="en-US" altLang="en-US" sz="1400" dirty="0" err="1"/>
              <a:t>awk</a:t>
            </a:r>
            <a:r>
              <a:rPr lang="en-US" altLang="en-US" sz="1400" dirty="0"/>
              <a:t> language has </a:t>
            </a:r>
            <a:r>
              <a:rPr lang="en-US" altLang="en-US" sz="1400" u="sng" dirty="0">
                <a:solidFill>
                  <a:schemeClr val="folHlink"/>
                </a:solidFill>
              </a:rPr>
              <a:t>one-dimensional arrays</a:t>
            </a:r>
            <a:r>
              <a:rPr lang="en-US" altLang="en-US" sz="1400" dirty="0"/>
              <a:t> for storing groups of related strings or numbers. </a:t>
            </a:r>
          </a:p>
          <a:p>
            <a:pPr>
              <a:lnSpc>
                <a:spcPct val="120000"/>
              </a:lnSpc>
            </a:pPr>
            <a:r>
              <a:rPr lang="en-US" altLang="en-US" sz="1400" dirty="0"/>
              <a:t>Arrays in </a:t>
            </a:r>
            <a:r>
              <a:rPr lang="en-US" altLang="en-US" sz="1400" dirty="0" err="1"/>
              <a:t>awk</a:t>
            </a:r>
            <a:r>
              <a:rPr lang="en-US" altLang="en-US" sz="1400" dirty="0"/>
              <a:t> are </a:t>
            </a:r>
            <a:r>
              <a:rPr lang="en-US" altLang="en-US" sz="1400" u="sng" dirty="0">
                <a:solidFill>
                  <a:schemeClr val="folHlink"/>
                </a:solidFill>
              </a:rPr>
              <a:t>associative</a:t>
            </a:r>
            <a:r>
              <a:rPr lang="en-US" altLang="en-US" sz="1400" dirty="0"/>
              <a:t>. This means that each array is a collection of pairs: an index, and its corresponding array element value.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(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eg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) : Element 1 value 2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      Element 2 value “foo”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      Element “cat” value “chicken”</a:t>
            </a:r>
          </a:p>
          <a:p>
            <a:pPr>
              <a:lnSpc>
                <a:spcPct val="120000"/>
              </a:lnSpc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33889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600" b="1">
                <a:solidFill>
                  <a:schemeClr val="folHlink"/>
                </a:solidFill>
                <a:latin typeface="Courier New" panose="02070309020205020404" pitchFamily="49" charset="0"/>
              </a:rPr>
              <a:t>awk '{ if (NF &gt; max) max = NF }</a:t>
            </a:r>
          </a:p>
          <a:p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622266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Example: explicit match</a:t>
            </a:r>
          </a:p>
        </p:txBody>
      </p:sp>
      <p:sp>
        <p:nvSpPr>
          <p:cNvPr id="37890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cat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datafile</a:t>
            </a: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northwest NW    Charles Main        3.0    .98    3   34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western   WE    Sharon Gray         5.3    .97    5   23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southwest SW    Lewis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Dalsass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2.7    .8     2   18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southern  SO   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Suan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Chin           5.1    .95    4   15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southeast SE    Patricia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Hemenway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4.0    .7     4   17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eastern   EA    TB Savage           4.4    .84    5   20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northeast NE    AM Main             5.1    .94    3   13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north     NO    Margot Weber        4.5    .89    5    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central   CT    Ann Stephens        5.7    .94    5   13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'$5 ~ /\.[7-9]+/'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datafile</a:t>
            </a: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southwest SW    Lewis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Dalsass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2.7    .8     2   18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central   CT    Ann Stephens        5.7    .94    5   13</a:t>
            </a:r>
          </a:p>
        </p:txBody>
      </p:sp>
      <p:sp>
        <p:nvSpPr>
          <p:cNvPr id="3789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2B708F7-201B-450C-BC3B-45D2A7741919}" type="slidenum">
              <a:rPr lang="en-US" altLang="en-US" sz="1400">
                <a:solidFill>
                  <a:srgbClr val="FFFFFF"/>
                </a:solidFill>
              </a:rPr>
              <a:pPr/>
              <a:t>194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64054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Examples: matching with REs</a:t>
            </a:r>
          </a:p>
        </p:txBody>
      </p:sp>
      <p:sp>
        <p:nvSpPr>
          <p:cNvPr id="28676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92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%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'$2 !~ /E/{print $1, $2}'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datafile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northwest NW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southwest SW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southern SO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 NO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central CT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%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'/^[ns]/{print $1}'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datafile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northwest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southwest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southern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southeast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northeast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</a:t>
            </a:r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D8BF3B1-0DBD-4E31-9921-6DC34DC0840A}" type="slidenum">
              <a:rPr lang="en-US" altLang="en-US" sz="1400">
                <a:solidFill>
                  <a:srgbClr val="FFFFFF"/>
                </a:solidFill>
              </a:rPr>
              <a:pPr/>
              <a:t>195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6194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429496729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date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Wed Nov 19 14:40:07 CST 2008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date |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	awk '{print "Month: " $2 "\nYear: ", $6}'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Month: Nov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Year:  2008</a:t>
            </a:r>
          </a:p>
        </p:txBody>
      </p:sp>
      <p:sp>
        <p:nvSpPr>
          <p:cNvPr id="114693" name="Footer Placeholder 6"/>
          <p:cNvSpPr txBox="1">
            <a:spLocks noGrp="1"/>
          </p:cNvSpPr>
          <p:nvPr/>
        </p:nvSpPr>
        <p:spPr bwMode="auto">
          <a:xfrm rot="5400000">
            <a:off x="6989763" y="3736975"/>
            <a:ext cx="3200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200">
                <a:solidFill>
                  <a:schemeClr val="tx2"/>
                </a:solidFill>
              </a:rPr>
              <a:t>CSCI 330 - The UNIX System</a:t>
            </a:r>
          </a:p>
        </p:txBody>
      </p:sp>
    </p:spTree>
    <p:extLst>
      <p:ext uri="{BB962C8B-B14F-4D97-AF65-F5344CB8AC3E}">
        <p14:creationId xmlns:p14="http://schemas.microsoft.com/office/powerpoint/2010/main" val="19412001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Example: list of products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92500" lnSpcReduction="1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103:sway bar:49.99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101:propeller:104.99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104:fishing line:0.99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113:premium fish bait:1.00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106:cup holder:2.49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107:cooler:14.89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112:boat cover:120.00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109:transom:199.00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110:pulley:9.88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105:mirror:4.99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108:wheel:49.99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111:lock:31.00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102:trailer hitch:97.95</a:t>
            </a:r>
          </a:p>
        </p:txBody>
      </p:sp>
      <p:sp>
        <p:nvSpPr>
          <p:cNvPr id="7782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124A885-3744-48BC-8934-4A0D92759F3E}" type="slidenum">
              <a:rPr lang="en-US" altLang="en-US" sz="1400">
                <a:solidFill>
                  <a:srgbClr val="FFFFFF"/>
                </a:solidFill>
              </a:rPr>
              <a:pPr/>
              <a:t>197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77828" name="Footer Placeholder 3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200">
                <a:solidFill>
                  <a:schemeClr val="tx2"/>
                </a:solidFill>
              </a:rPr>
              <a:t>CSCI 330 – The UNIX System</a:t>
            </a:r>
          </a:p>
        </p:txBody>
      </p:sp>
    </p:spTree>
    <p:extLst>
      <p:ext uri="{BB962C8B-B14F-4D97-AF65-F5344CB8AC3E}">
        <p14:creationId xmlns:p14="http://schemas.microsoft.com/office/powerpoint/2010/main" val="19892850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Example: output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47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Marine Parts R Us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Main catalog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Part-id name                     price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======================================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101     propeller               104.99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102     trailer hitch            97.95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103     sway bar                 49.99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104     fishing line              0.99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105     mirror                    4.99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106     cup holder                2.49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107     cooler                   14.89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108     wheel                    49.99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109     transom                 199.00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110     pulley                    9.88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111     lock                     31.00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112     boat cover              120.00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113     premium fish bait         1.00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======================================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Catalog has 13 parts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885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B5DA280-DA93-4D8F-9E8A-EBF5B0623B58}" type="slidenum">
              <a:rPr lang="en-US" altLang="en-US" sz="1400">
                <a:solidFill>
                  <a:srgbClr val="FFFFFF"/>
                </a:solidFill>
              </a:rPr>
              <a:pPr/>
              <a:t>198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200">
                <a:solidFill>
                  <a:schemeClr val="tx2"/>
                </a:solidFill>
              </a:rPr>
              <a:t>CSCI 330 - The UNIX System</a:t>
            </a:r>
          </a:p>
        </p:txBody>
      </p:sp>
    </p:spTree>
    <p:extLst>
      <p:ext uri="{BB962C8B-B14F-4D97-AF65-F5344CB8AC3E}">
        <p14:creationId xmlns:p14="http://schemas.microsoft.com/office/powerpoint/2010/main" val="32886744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Example: complete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700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BEGIN {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FS= ":"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"Marine Parts R Us"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"Main catalog"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"Part-id\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tname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\t\t\t price"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"======================================"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("%3d\t%-20s\t%6.2f\n", $1, $2, $3)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count++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END {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"======================================"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"Catalog has " count " parts"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199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943600" y="4267200"/>
            <a:ext cx="2293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is output sorted ?</a:t>
            </a:r>
          </a:p>
        </p:txBody>
      </p:sp>
    </p:spTree>
    <p:extLst>
      <p:ext uri="{BB962C8B-B14F-4D97-AF65-F5344CB8AC3E}">
        <p14:creationId xmlns:p14="http://schemas.microsoft.com/office/powerpoint/2010/main" val="41602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200" dirty="0" err="1"/>
              <a:t>Few</a:t>
            </a:r>
            <a:r>
              <a:rPr lang="pl-PL" sz="2200" dirty="0"/>
              <a:t> </a:t>
            </a:r>
            <a:r>
              <a:rPr lang="pl-PL" sz="2200" dirty="0" err="1"/>
              <a:t>important</a:t>
            </a:r>
            <a:r>
              <a:rPr lang="pl-PL" sz="2200" dirty="0"/>
              <a:t> </a:t>
            </a:r>
            <a:r>
              <a:rPr lang="pl-PL" sz="2200" dirty="0" err="1"/>
              <a:t>issues</a:t>
            </a:r>
            <a:r>
              <a:rPr lang="pl-PL" sz="2200" dirty="0"/>
              <a:t>: </a:t>
            </a:r>
            <a:r>
              <a:rPr lang="pl-PL" sz="2200" dirty="0" err="1"/>
              <a:t>quotes</a:t>
            </a:r>
            <a:r>
              <a:rPr lang="pl-PL" sz="2200" dirty="0"/>
              <a:t>, </a:t>
            </a:r>
            <a:r>
              <a:rPr lang="pl-PL" sz="2200" dirty="0" err="1"/>
              <a:t>pipes</a:t>
            </a:r>
            <a:r>
              <a:rPr lang="pl-PL" sz="2200" dirty="0"/>
              <a:t>, </a:t>
            </a:r>
            <a:r>
              <a:rPr lang="pl-PL" sz="2200" dirty="0" err="1"/>
              <a:t>redirections</a:t>
            </a:r>
            <a:r>
              <a:rPr lang="nl-BE" sz="2200" dirty="0"/>
              <a:t>, output</a:t>
            </a:r>
            <a:endParaRPr lang="en-US" sz="2200" dirty="0"/>
          </a:p>
          <a:p>
            <a:r>
              <a:rPr lang="en-US" sz="2200" dirty="0"/>
              <a:t>Some useful commands</a:t>
            </a:r>
          </a:p>
          <a:p>
            <a:r>
              <a:rPr lang="en-US" sz="2200" dirty="0"/>
              <a:t>Grep</a:t>
            </a:r>
          </a:p>
          <a:p>
            <a:r>
              <a:rPr lang="en-US" sz="2200" dirty="0"/>
              <a:t>Sed</a:t>
            </a:r>
          </a:p>
          <a:p>
            <a:r>
              <a:rPr lang="en-US" sz="2200" dirty="0"/>
              <a:t>Awk</a:t>
            </a:r>
          </a:p>
          <a:p>
            <a:r>
              <a:rPr lang="en-US" sz="2200" dirty="0" err="1"/>
              <a:t>Gnuplot</a:t>
            </a:r>
            <a:endParaRPr lang="en-US" sz="2200" dirty="0"/>
          </a:p>
          <a:p>
            <a:r>
              <a:rPr lang="en-US" sz="2200" dirty="0" err="1"/>
              <a:t>ImageMagick</a:t>
            </a: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6472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/>
              <a:t>The default </a:t>
            </a:r>
            <a:r>
              <a:rPr lang="en-US" dirty="0" err="1"/>
              <a:t>behaviour</a:t>
            </a:r>
            <a:r>
              <a:rPr lang="en-US" dirty="0"/>
              <a:t>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%f</a:t>
            </a:r>
            <a:r>
              <a:rPr lang="en-US" dirty="0"/>
              <a:t> specifier is to print floating point numbers with 6 decimal places. To limit a decimal places to 2 we can specify a precision in a following manner:</a:t>
            </a:r>
            <a:r>
              <a:rPr lang="nl-BE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"%.2f\n" 255 </a:t>
            </a:r>
            <a:r>
              <a:rPr lang="en-US" altLang="en-US" dirty="0">
                <a:latin typeface="+mn-lt"/>
                <a:cs typeface="Courier New" panose="02070309020205020404" pitchFamily="49" charset="0"/>
              </a:rPr>
              <a:t>-&gt; will print: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255.00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/>
              <a:t>Formatting to three places with preceding with 0, separated with tab: 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"%03d\t" 2 3</a:t>
            </a:r>
            <a:r>
              <a:rPr lang="en-US" altLang="en-US" dirty="0">
                <a:cs typeface="Courier New" panose="02070309020205020404" pitchFamily="49" charset="0"/>
              </a:rPr>
              <a:t> -&gt; will print: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002     003    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2028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/>
              <a:t>How to create a table with multiple items?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>
                <a:latin typeface="+mn-lt"/>
              </a:rPr>
              <a:t>Definition of formats: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altLang="en-US" dirty="0">
              <a:latin typeface="+mn-lt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header="\n %-10s %8s %10s %11s\n"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format=" %-10s %08d %10s %11.2f\n"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Values</a:t>
            </a:r>
            <a:r>
              <a:rPr lang="nl-BE" altLang="nl-BE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nl-BE" altLang="nl-BE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to</a:t>
            </a:r>
            <a:r>
              <a:rPr lang="nl-BE" altLang="nl-BE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print: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"$header" "ITEM NAME" "ITEM ID" "COLOR" "PRICE";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"$format"  Triangle 13 red 20 Oval 204449 "dark blue" 65.656 Square 3145 orange .7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alt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428" b="-9109"/>
          <a:stretch/>
        </p:blipFill>
        <p:spPr>
          <a:xfrm>
            <a:off x="3033902" y="5013176"/>
            <a:ext cx="6296025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46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Email Notification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% echo “Message” | \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mail –s “Here’s your message” \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 borwicjh@wfu.edu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080000"/>
            <a:ext cx="8010525" cy="5019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282" y="2428433"/>
            <a:ext cx="6383436" cy="394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00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pl-PL" dirty="0">
                <a:latin typeface="Lucida Console" pitchFamily="49" charset="0"/>
              </a:rPr>
              <a:t>$</a:t>
            </a:r>
            <a:r>
              <a:rPr lang="en-US" dirty="0">
                <a:latin typeface="Lucida Console" pitchFamily="49" charset="0"/>
              </a:rPr>
              <a:t> DATESTRING=`date +%</a:t>
            </a:r>
            <a:r>
              <a:rPr lang="en-US" dirty="0" err="1">
                <a:latin typeface="Lucida Console" pitchFamily="49" charset="0"/>
              </a:rPr>
              <a:t>Y%m%d</a:t>
            </a:r>
            <a:r>
              <a:rPr lang="en-US" dirty="0">
                <a:latin typeface="Lucida Console" pitchFamily="49" charset="0"/>
              </a:rPr>
              <a:t>`</a:t>
            </a:r>
          </a:p>
          <a:p>
            <a:pPr>
              <a:buFont typeface="Wingdings" pitchFamily="2" charset="2"/>
              <a:buNone/>
            </a:pPr>
            <a:r>
              <a:rPr lang="pl-PL" dirty="0">
                <a:latin typeface="Lucida Console" pitchFamily="49" charset="0"/>
              </a:rPr>
              <a:t>$</a:t>
            </a:r>
            <a:r>
              <a:rPr lang="en-US" dirty="0">
                <a:latin typeface="Lucida Console" pitchFamily="49" charset="0"/>
              </a:rPr>
              <a:t> echo $DATESTRING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20</a:t>
            </a:r>
            <a:r>
              <a:rPr lang="pl-PL" dirty="0">
                <a:latin typeface="Lucida Console" pitchFamily="49" charset="0"/>
              </a:rPr>
              <a:t>170227</a:t>
            </a:r>
            <a:endParaRPr lang="en-US" dirty="0">
              <a:latin typeface="Lucida Console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pl-PL" dirty="0">
                <a:latin typeface="Lucida Console" pitchFamily="49" charset="0"/>
              </a:rPr>
              <a:t>$</a:t>
            </a:r>
            <a:r>
              <a:rPr lang="en-US" dirty="0">
                <a:latin typeface="Lucida Console" pitchFamily="49" charset="0"/>
              </a:rPr>
              <a:t> man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2" b="66295"/>
          <a:stretch/>
        </p:blipFill>
        <p:spPr>
          <a:xfrm>
            <a:off x="531449" y="3429000"/>
            <a:ext cx="8010525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0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5763" y="1340768"/>
            <a:ext cx="8551862" cy="496093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altLang="en-US" sz="2200" dirty="0"/>
              <a:t>As in any other programming language, variables can be defined and used in shell scripts.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2200" u="sng" dirty="0">
                <a:solidFill>
                  <a:srgbClr val="FF3300"/>
                </a:solidFill>
              </a:rPr>
              <a:t>Unlike other programming languages, variables in Shell Scripts are not typed.</a:t>
            </a:r>
            <a:endParaRPr lang="en-GB" altLang="en-US" sz="2200" dirty="0"/>
          </a:p>
          <a:p>
            <a:pPr eaLnBrk="1" hangingPunct="1">
              <a:lnSpc>
                <a:spcPct val="80000"/>
              </a:lnSpc>
            </a:pPr>
            <a:r>
              <a:rPr lang="en-GB" altLang="en-US" sz="2200" dirty="0"/>
              <a:t>Examples 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a=1234</a:t>
            </a:r>
            <a:r>
              <a:rPr lang="en-GB" altLang="en-US" sz="2200" dirty="0"/>
              <a:t>   # a is NOT an integer, a string instead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b=$a+1</a:t>
            </a:r>
            <a:r>
              <a:rPr lang="en-GB" altLang="en-US" sz="2200" dirty="0"/>
              <a:t> # will not perform arithmetic but be the string ‘</a:t>
            </a:r>
            <a:r>
              <a:rPr lang="en-GB" altLang="en-US" sz="2200" dirty="0">
                <a:solidFill>
                  <a:schemeClr val="hlink"/>
                </a:solidFill>
              </a:rPr>
              <a:t>1234+1</a:t>
            </a:r>
            <a:r>
              <a:rPr lang="en-GB" altLang="en-US" sz="2200" dirty="0"/>
              <a:t>’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b=`expr $a + 1 `</a:t>
            </a:r>
            <a:r>
              <a:rPr lang="en-GB" altLang="en-US" sz="2200" dirty="0"/>
              <a:t>   will perform arithmetic so b is </a:t>
            </a:r>
            <a:r>
              <a:rPr lang="en-GB" altLang="en-US" sz="2200" dirty="0">
                <a:solidFill>
                  <a:schemeClr val="hlink"/>
                </a:solidFill>
              </a:rPr>
              <a:t>1235</a:t>
            </a:r>
            <a:r>
              <a:rPr lang="en-GB" altLang="en-US" sz="2200" dirty="0"/>
              <a:t> now.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    	Note : +,-,/,*,**, % operators are available.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</a:t>
            </a:r>
            <a:r>
              <a:rPr lang="en-GB" altLang="en-US" sz="2200" dirty="0" err="1">
                <a:latin typeface="Courier" pitchFamily="49" charset="0"/>
              </a:rPr>
              <a:t>abcde</a:t>
            </a:r>
            <a:r>
              <a:rPr lang="en-GB" altLang="en-US" sz="2200" dirty="0"/>
              <a:t>  # b is string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b=‘</a:t>
            </a:r>
            <a:r>
              <a:rPr lang="en-GB" altLang="en-US" sz="2200" dirty="0" err="1">
                <a:latin typeface="Courier" pitchFamily="49" charset="0"/>
              </a:rPr>
              <a:t>abcde</a:t>
            </a:r>
            <a:r>
              <a:rPr lang="en-GB" altLang="en-US" sz="2200" dirty="0">
                <a:latin typeface="Courier" pitchFamily="49" charset="0"/>
              </a:rPr>
              <a:t>’</a:t>
            </a:r>
            <a:r>
              <a:rPr lang="en-GB" altLang="en-US" sz="2200" dirty="0"/>
              <a:t> # same as above but much safer.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</a:t>
            </a:r>
            <a:r>
              <a:rPr lang="en-GB" altLang="en-US" sz="2200" dirty="0" err="1">
                <a:latin typeface="Courier" pitchFamily="49" charset="0"/>
              </a:rPr>
              <a:t>abc</a:t>
            </a:r>
            <a:r>
              <a:rPr lang="en-GB" altLang="en-US" sz="2200" dirty="0">
                <a:latin typeface="Courier" pitchFamily="49" charset="0"/>
              </a:rPr>
              <a:t>  </a:t>
            </a:r>
            <a:r>
              <a:rPr lang="en-GB" altLang="en-US" sz="2200" dirty="0" err="1">
                <a:latin typeface="Courier" pitchFamily="49" charset="0"/>
              </a:rPr>
              <a:t>def</a:t>
            </a:r>
            <a:r>
              <a:rPr lang="en-GB" altLang="en-US" sz="2200" dirty="0"/>
              <a:t> # will not work unless ‘quoted’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b=‘</a:t>
            </a:r>
            <a:r>
              <a:rPr lang="en-GB" altLang="en-US" sz="2200" dirty="0" err="1">
                <a:latin typeface="Courier" pitchFamily="49" charset="0"/>
              </a:rPr>
              <a:t>abc</a:t>
            </a:r>
            <a:r>
              <a:rPr lang="en-GB" altLang="en-US" sz="2200" dirty="0">
                <a:latin typeface="Courier" pitchFamily="49" charset="0"/>
              </a:rPr>
              <a:t> </a:t>
            </a:r>
            <a:r>
              <a:rPr lang="en-GB" altLang="en-US" sz="2200" dirty="0" err="1">
                <a:latin typeface="Courier" pitchFamily="49" charset="0"/>
              </a:rPr>
              <a:t>def</a:t>
            </a:r>
            <a:r>
              <a:rPr lang="en-GB" altLang="en-US" sz="2200" dirty="0">
                <a:latin typeface="Courier" pitchFamily="49" charset="0"/>
              </a:rPr>
              <a:t>’</a:t>
            </a:r>
            <a:r>
              <a:rPr lang="en-GB" altLang="en-US" sz="2200" dirty="0"/>
              <a:t>  # i.e. this will work. </a:t>
            </a:r>
            <a:endParaRPr lang="pl-PL" altLang="en-US" sz="22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GB" altLang="en-US" sz="22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000" dirty="0">
                <a:solidFill>
                  <a:schemeClr val="tx1"/>
                </a:solidFill>
              </a:rPr>
              <a:t>IMPORTANT: DO NOT LEAVE SPACES AROUND THE =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Defining</a:t>
            </a:r>
            <a:r>
              <a:rPr lang="pl-PL" dirty="0"/>
              <a:t> </a:t>
            </a:r>
            <a:r>
              <a:rPr lang="pl-PL" dirty="0" err="1"/>
              <a:t>local</a:t>
            </a:r>
            <a:r>
              <a:rPr lang="pl-PL" dirty="0"/>
              <a:t> </a:t>
            </a:r>
            <a:r>
              <a:rPr lang="pl-PL" dirty="0" err="1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89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Some</a:t>
            </a:r>
            <a:r>
              <a:rPr lang="pl-PL" dirty="0"/>
              <a:t> commands</a:t>
            </a:r>
            <a:endParaRPr lang="nl-BE" dirty="0"/>
          </a:p>
        </p:txBody>
      </p:sp>
      <p:sp>
        <p:nvSpPr>
          <p:cNvPr id="31747" name="Tijdelijke aanduiding voor tekst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pl-PL" sz="2200" b="1" dirty="0">
                <a:latin typeface="+mj-lt"/>
                <a:cs typeface="Courier New" pitchFamily="49" charset="0"/>
              </a:rPr>
              <a:t> </a:t>
            </a:r>
            <a:r>
              <a:rPr lang="pl-PL" sz="2200" dirty="0">
                <a:latin typeface="+mj-lt"/>
                <a:cs typeface="Courier New" pitchFamily="49" charset="0"/>
              </a:rPr>
              <a:t>– cuts columns of text from a file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pl-PL" sz="2200" b="1" dirty="0">
                <a:cs typeface="Courier New" pitchFamily="49" charset="0"/>
              </a:rPr>
              <a:t> </a:t>
            </a:r>
            <a:r>
              <a:rPr lang="pl-PL" sz="2200" dirty="0">
                <a:cs typeface="Courier New" pitchFamily="49" charset="0"/>
              </a:rPr>
              <a:t>– </a:t>
            </a:r>
            <a:r>
              <a:rPr lang="pl-PL" sz="2200" dirty="0" err="1">
                <a:cs typeface="Courier New" pitchFamily="49" charset="0"/>
              </a:rPr>
              <a:t>displays</a:t>
            </a:r>
            <a:r>
              <a:rPr lang="pl-PL" sz="2200" dirty="0">
                <a:cs typeface="Courier New" pitchFamily="49" charset="0"/>
              </a:rPr>
              <a:t> a line of text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paste</a:t>
            </a:r>
            <a:r>
              <a:rPr lang="pl-PL" sz="2200" b="1" dirty="0">
                <a:cs typeface="Courier New" pitchFamily="49" charset="0"/>
              </a:rPr>
              <a:t> </a:t>
            </a:r>
            <a:r>
              <a:rPr lang="pl-PL" sz="2200" dirty="0">
                <a:cs typeface="Courier New" pitchFamily="49" charset="0"/>
              </a:rPr>
              <a:t>– </a:t>
            </a:r>
            <a:r>
              <a:rPr lang="pl-PL" sz="2200" dirty="0" err="1">
                <a:cs typeface="Courier New" pitchFamily="49" charset="0"/>
              </a:rPr>
              <a:t>will</a:t>
            </a:r>
            <a:r>
              <a:rPr lang="pl-PL" sz="2200" dirty="0">
                <a:cs typeface="Courier New" pitchFamily="49" charset="0"/>
              </a:rPr>
              <a:t> </a:t>
            </a:r>
            <a:r>
              <a:rPr lang="pl-PL" sz="2200" dirty="0" err="1">
                <a:cs typeface="Courier New" pitchFamily="49" charset="0"/>
              </a:rPr>
              <a:t>paste</a:t>
            </a:r>
            <a:r>
              <a:rPr lang="pl-PL" sz="2200" dirty="0">
                <a:cs typeface="Courier New" pitchFamily="49" charset="0"/>
              </a:rPr>
              <a:t> columns of text into a file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pl-PL" sz="2200" dirty="0">
                <a:latin typeface="+mj-lt"/>
                <a:cs typeface="Courier New" pitchFamily="49" charset="0"/>
              </a:rPr>
              <a:t> – sorts a file of lines alfabetically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tr </a:t>
            </a:r>
            <a:r>
              <a:rPr lang="pl-PL" sz="2200" dirty="0">
                <a:latin typeface="+mj-lt"/>
              </a:rPr>
              <a:t>– translates between characters (e.g.  tr a-z A-Z)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sleep </a:t>
            </a:r>
            <a:r>
              <a:rPr lang="pl-PL" sz="2200" dirty="0">
                <a:latin typeface="+mn-lt"/>
                <a:cs typeface="Courier New" panose="02070309020205020404" pitchFamily="49" charset="0"/>
              </a:rPr>
              <a:t>- </a:t>
            </a:r>
            <a:r>
              <a:rPr lang="en-US" sz="2200" dirty="0">
                <a:latin typeface="+mn-lt"/>
                <a:cs typeface="Courier New" panose="02070309020205020404" pitchFamily="49" charset="0"/>
              </a:rPr>
              <a:t>Delay for a specified amount of time</a:t>
            </a:r>
          </a:p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200" dirty="0">
                <a:latin typeface="+mn-lt"/>
                <a:cs typeface="Courier New" panose="02070309020205020404" pitchFamily="49" charset="0"/>
              </a:rPr>
              <a:t>- </a:t>
            </a:r>
            <a:r>
              <a:rPr lang="en-US" sz="2200" dirty="0">
                <a:latin typeface="+mn-lt"/>
                <a:cs typeface="Courier New" panose="02070309020205020404" pitchFamily="49" charset="0"/>
              </a:rPr>
              <a:t>Remove duplicate lines from a sorted file</a:t>
            </a:r>
          </a:p>
          <a:p>
            <a:r>
              <a:rPr lang="pl-P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pl-PL" sz="2200" dirty="0">
                <a:latin typeface="+mj-lt"/>
              </a:rPr>
              <a:t> – command line calculator (scale=2 to see 2 digits)</a:t>
            </a:r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pl-PL" sz="2200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855473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Cut flags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-d</a:t>
            </a:r>
          </a:p>
          <a:p>
            <a:pPr lvl="1"/>
            <a:r>
              <a:rPr lang="en-US" altLang="en-US" dirty="0"/>
              <a:t>Delimiter</a:t>
            </a:r>
          </a:p>
          <a:p>
            <a:r>
              <a:rPr lang="en-US" altLang="en-US" dirty="0"/>
              <a:t>-f</a:t>
            </a:r>
          </a:p>
          <a:p>
            <a:pPr lvl="1"/>
            <a:r>
              <a:rPr lang="en-US" altLang="en-US" dirty="0"/>
              <a:t>Field number</a:t>
            </a:r>
          </a:p>
          <a:p>
            <a:r>
              <a:rPr lang="en-US" altLang="en-US" dirty="0"/>
              <a:t>Example</a:t>
            </a: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cut –d‘ ‘  -f3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654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Sort flags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en-US" altLang="en-US" sz="2200" dirty="0"/>
              <a:t>-r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/>
              <a:t>reverse</a:t>
            </a:r>
          </a:p>
          <a:p>
            <a:pPr>
              <a:spcBef>
                <a:spcPts val="300"/>
              </a:spcBef>
            </a:pPr>
            <a:r>
              <a:rPr lang="en-US" altLang="en-US" sz="2200" dirty="0"/>
              <a:t>-f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/>
              <a:t>ignore case</a:t>
            </a:r>
          </a:p>
          <a:p>
            <a:pPr>
              <a:spcBef>
                <a:spcPts val="300"/>
              </a:spcBef>
            </a:pPr>
            <a:r>
              <a:rPr lang="en-US" altLang="en-US" sz="2200" dirty="0"/>
              <a:t>-</a:t>
            </a:r>
            <a:r>
              <a:rPr lang="en-US" altLang="en-US" sz="2200" dirty="0" err="1"/>
              <a:t>k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300"/>
              </a:spcBef>
            </a:pPr>
            <a:r>
              <a:rPr lang="en-US" altLang="en-US" sz="2200" dirty="0"/>
              <a:t>sort according to column 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pPr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-n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>
                <a:cs typeface="Courier New" panose="02070309020205020404" pitchFamily="49" charset="0"/>
              </a:rPr>
              <a:t>compare according to string numerical value</a:t>
            </a:r>
          </a:p>
          <a:p>
            <a:pPr>
              <a:spcBef>
                <a:spcPts val="300"/>
              </a:spcBef>
            </a:pPr>
            <a:r>
              <a:rPr lang="en-US" altLang="en-US" sz="2200" dirty="0">
                <a:cs typeface="Courier New" panose="02070309020205020404" pitchFamily="49" charset="0"/>
              </a:rPr>
              <a:t> -V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>
                <a:cs typeface="Courier New" panose="02070309020205020404" pitchFamily="49" charset="0"/>
              </a:rPr>
              <a:t>natural sort of (version) numbers within text (for files like file-1.txt, …, file-100.txt)</a:t>
            </a:r>
          </a:p>
          <a:p>
            <a:r>
              <a:rPr lang="en-US" altLang="en-US" sz="2200" dirty="0"/>
              <a:t>Example</a:t>
            </a:r>
          </a:p>
          <a:p>
            <a:pPr lvl="1"/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sort –r -k3 &lt;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784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Sort </a:t>
            </a:r>
            <a:r>
              <a:rPr lang="pl-PL" dirty="0" err="1"/>
              <a:t>example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28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46" y="1071150"/>
            <a:ext cx="8010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4002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Uniq</a:t>
            </a:r>
            <a:r>
              <a:rPr lang="pl-PL" dirty="0"/>
              <a:t> </a:t>
            </a:r>
            <a:r>
              <a:rPr lang="pl-PL" dirty="0" err="1"/>
              <a:t>example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29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-5" b="3544"/>
          <a:stretch/>
        </p:blipFill>
        <p:spPr>
          <a:xfrm>
            <a:off x="538651" y="1124744"/>
            <a:ext cx="7173615" cy="5652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4572000" y="4941168"/>
            <a:ext cx="1584176" cy="746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04048" y="4364635"/>
            <a:ext cx="2088232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 –u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TestUni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chemeClr val="bg1"/>
                </a:solidFill>
              </a:rPr>
              <a:t>will do the same</a:t>
            </a:r>
          </a:p>
        </p:txBody>
      </p:sp>
    </p:spTree>
    <p:extLst>
      <p:ext uri="{BB962C8B-B14F-4D97-AF65-F5344CB8AC3E}">
        <p14:creationId xmlns:p14="http://schemas.microsoft.com/office/powerpoint/2010/main" val="304567300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material in this lecture is </a:t>
            </a:r>
            <a:r>
              <a:rPr lang="en-US" b="1" dirty="0"/>
              <a:t>not a complete </a:t>
            </a:r>
            <a:r>
              <a:rPr lang="en-US" dirty="0"/>
              <a:t>guide or manual. </a:t>
            </a:r>
          </a:p>
          <a:p>
            <a:endParaRPr lang="en-US" dirty="0"/>
          </a:p>
          <a:p>
            <a:r>
              <a:rPr lang="en-US" dirty="0"/>
              <a:t>The purpose is to get overview of the capabilities of the different tools and to underline their particular strengths and disadvantages. </a:t>
            </a:r>
          </a:p>
          <a:p>
            <a:endParaRPr lang="en-US" dirty="0"/>
          </a:p>
          <a:p>
            <a:r>
              <a:rPr lang="en-US" dirty="0"/>
              <a:t>The course aims to promote the tools for use in your every day research work and urges you find solutions yourself rather than expecting a complete solution.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201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Cut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080000"/>
            <a:ext cx="8010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75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‘</a:t>
            </a:r>
            <a:r>
              <a:rPr lang="en-US" altLang="en-US" dirty="0" err="1"/>
              <a:t>tr</a:t>
            </a:r>
            <a:r>
              <a:rPr lang="en-US" altLang="en-US" dirty="0"/>
              <a:t>’ Command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r>
              <a:rPr lang="en-US" altLang="en-US" dirty="0"/>
              <a:t>Translate</a:t>
            </a:r>
          </a:p>
          <a:p>
            <a:r>
              <a:rPr lang="en-US" altLang="en-US" dirty="0"/>
              <a:t>Change on a one to one basis characters from one thing to another</a:t>
            </a:r>
          </a:p>
          <a:p>
            <a:r>
              <a:rPr lang="en-US" altLang="en-US" dirty="0"/>
              <a:t>Usage: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‘Set1’ ‘Set2’</a:t>
            </a:r>
          </a:p>
          <a:p>
            <a:pPr lvl="1"/>
            <a:r>
              <a:rPr lang="en-US" altLang="en-US" dirty="0"/>
              <a:t>Example: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‘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 ‘ABC’ &lt;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'[:lower:]' '[:upper:]'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altLang="en-US" sz="4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" b="53635"/>
          <a:stretch/>
        </p:blipFill>
        <p:spPr>
          <a:xfrm>
            <a:off x="707994" y="3933056"/>
            <a:ext cx="8010525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88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Lower/Upper case letters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r>
              <a:rPr lang="en-US" altLang="en-US" sz="2000" dirty="0"/>
              <a:t>Capitalize: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^^</a:t>
            </a:r>
            <a:r>
              <a:rPr lang="en-US" altLang="en-US" sz="2000" dirty="0"/>
              <a:t> - all the letters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altLang="en-US" sz="2000" dirty="0"/>
              <a:t> - only the first letter</a:t>
            </a:r>
          </a:p>
          <a:p>
            <a:pPr lvl="1"/>
            <a:endParaRPr lang="en-US" altLang="en-US" sz="2000" dirty="0"/>
          </a:p>
          <a:p>
            <a:r>
              <a:rPr lang="en-US" altLang="en-US" sz="2000" dirty="0"/>
              <a:t>Lowercase: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,,</a:t>
            </a:r>
            <a:r>
              <a:rPr lang="en-US" altLang="en-US" sz="2000" dirty="0"/>
              <a:t> - all the letters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000" dirty="0"/>
              <a:t>  - only the first letter</a:t>
            </a:r>
          </a:p>
          <a:p>
            <a:endParaRPr lang="en-US" altLang="en-US" sz="2000" dirty="0"/>
          </a:p>
          <a:p>
            <a:pPr lvl="1"/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" r="23950"/>
          <a:stretch/>
        </p:blipFill>
        <p:spPr>
          <a:xfrm>
            <a:off x="4139952" y="2204864"/>
            <a:ext cx="4788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35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manipulation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endParaRPr lang="en-US" altLang="en-US" sz="2000" dirty="0"/>
          </a:p>
          <a:p>
            <a:r>
              <a:rPr lang="en-US" altLang="en-US" sz="2000" dirty="0"/>
              <a:t>The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#</a:t>
            </a:r>
            <a:r>
              <a:rPr lang="en-US" altLang="en-US" sz="2000" dirty="0"/>
              <a:t> means ‘match and remove the following pattern from the start of the string’ </a:t>
            </a:r>
          </a:p>
          <a:p>
            <a:r>
              <a:rPr lang="en-US" altLang="en-US" sz="2000" dirty="0"/>
              <a:t>The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altLang="en-US" sz="2000" dirty="0"/>
              <a:t> means ‘match and remove the following pattern from the end of the string </a:t>
            </a:r>
          </a:p>
          <a:p>
            <a:endParaRPr lang="en-US" alt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3956"/>
          <a:stretch/>
        </p:blipFill>
        <p:spPr>
          <a:xfrm>
            <a:off x="899592" y="3429000"/>
            <a:ext cx="6296025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82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Globbing</a:t>
            </a:r>
            <a:r>
              <a:rPr lang="nl-BE" dirty="0"/>
              <a:t>: </a:t>
            </a:r>
            <a:r>
              <a:rPr lang="nl-BE" dirty="0" err="1"/>
              <a:t>use</a:t>
            </a:r>
            <a:r>
              <a:rPr lang="nl-BE" dirty="0"/>
              <a:t> wildcard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19138" y="1439863"/>
          <a:ext cx="7920038" cy="3322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960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u="none" strike="noStrike" baseline="0" dirty="0"/>
                        <a:t>Wildcard 	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u="none" strike="noStrike" baseline="0" dirty="0" err="1"/>
                        <a:t>Function</a:t>
                      </a:r>
                      <a:r>
                        <a:rPr lang="nl-BE" sz="2400" u="none" strike="noStrike" baseline="0" dirty="0"/>
                        <a:t> 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0 or more characters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u="none" strike="noStrike" baseline="0" dirty="0"/>
                        <a:t>Matches 1 </a:t>
                      </a:r>
                      <a:r>
                        <a:rPr lang="nl-BE" sz="1800" u="none" strike="noStrike" baseline="0" dirty="0" err="1"/>
                        <a:t>character</a:t>
                      </a:r>
                      <a:r>
                        <a:rPr lang="nl-BE" sz="1800" u="none" strike="noStrike" baseline="0" dirty="0"/>
                        <a:t>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</a:t>
                      </a:r>
                      <a:r>
                        <a:rPr lang="en-US" sz="1800" u="none" strike="noStrike" baseline="0" dirty="0" err="1"/>
                        <a:t>abc</a:t>
                      </a:r>
                      <a:r>
                        <a:rPr lang="en-US" sz="1800" u="none" strike="noStrike" baseline="0" dirty="0"/>
                        <a:t>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baseline="0" dirty="0"/>
                        <a:t>Matches one of the characters listed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[a-c]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one character in the range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[!</a:t>
                      </a:r>
                      <a:r>
                        <a:rPr lang="en-US" sz="1800" u="none" strike="noStrike" baseline="0" dirty="0" err="1"/>
                        <a:t>abc</a:t>
                      </a:r>
                      <a:r>
                        <a:rPr lang="en-US" sz="1800" u="none" strike="noStrike" baseline="0" dirty="0"/>
                        <a:t>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any character not listed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[!a-c]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any character not listed in the range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{</a:t>
                      </a:r>
                      <a:r>
                        <a:rPr lang="en-US" sz="1800" u="none" strike="noStrike" baseline="0" dirty="0" err="1"/>
                        <a:t>tacos,nachos</a:t>
                      </a:r>
                      <a:r>
                        <a:rPr lang="en-US" sz="1800" u="none" strike="noStrike" baseline="0" dirty="0"/>
                        <a:t>}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one word in the list 	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8322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grep – Global / Regular Expressions / Pattern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Searches the internals of files and tries to match patterns</a:t>
            </a:r>
          </a:p>
          <a:p>
            <a:r>
              <a:rPr lang="en-US" altLang="en-US"/>
              <a:t>Used to see if a file contains data you are looking for</a:t>
            </a:r>
          </a:p>
          <a:p>
            <a:r>
              <a:rPr lang="en-US" altLang="en-US"/>
              <a:t>Will print out every line that contains a match for that pattern</a:t>
            </a:r>
          </a:p>
          <a:p>
            <a:r>
              <a:rPr lang="en-US" altLang="en-US"/>
              <a:t>Usage: grep [OPTIONS] pattern [FILE]</a:t>
            </a:r>
          </a:p>
        </p:txBody>
      </p:sp>
    </p:spTree>
    <p:extLst>
      <p:ext uri="{BB962C8B-B14F-4D97-AF65-F5344CB8AC3E}">
        <p14:creationId xmlns:p14="http://schemas.microsoft.com/office/powerpoint/2010/main" val="3575917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0213" y="1497013"/>
            <a:ext cx="8397875" cy="4732337"/>
          </a:xfrm>
        </p:spPr>
        <p:txBody>
          <a:bodyPr/>
          <a:lstStyle/>
          <a:p>
            <a:r>
              <a:rPr lang="en-US" altLang="en-US" dirty="0">
                <a:latin typeface="Courier" pitchFamily="49" charset="0"/>
              </a:rPr>
              <a:t>grep</a:t>
            </a:r>
          </a:p>
          <a:p>
            <a:pPr lvl="1"/>
            <a:r>
              <a:rPr lang="en-US" altLang="en-US" sz="2400" dirty="0"/>
              <a:t>Pattern searching</a:t>
            </a:r>
          </a:p>
          <a:p>
            <a:pPr lvl="1"/>
            <a:r>
              <a:rPr lang="en-US" altLang="en-US" sz="2400" dirty="0"/>
              <a:t>Example:</a:t>
            </a:r>
            <a:r>
              <a:rPr lang="pl-PL" altLang="en-US" sz="2400" dirty="0"/>
              <a:t>   </a:t>
            </a:r>
            <a:r>
              <a:rPr lang="en-US" altLang="en-US" sz="2400" dirty="0">
                <a:latin typeface="Courier" pitchFamily="49" charset="0"/>
              </a:rPr>
              <a:t>grep </a:t>
            </a:r>
            <a:r>
              <a:rPr lang="pl-PL" altLang="en-US" sz="2400" dirty="0" err="1">
                <a:latin typeface="Courier" pitchFamily="49" charset="0"/>
              </a:rPr>
              <a:t>parameters</a:t>
            </a:r>
            <a:r>
              <a:rPr lang="pl-PL" altLang="en-US" sz="2400" dirty="0">
                <a:latin typeface="Courier" pitchFamily="49" charset="0"/>
              </a:rPr>
              <a:t> </a:t>
            </a:r>
            <a:r>
              <a:rPr lang="pl-PL" altLang="en-US" sz="2400" dirty="0" err="1">
                <a:latin typeface="Courier" pitchFamily="49" charset="0"/>
              </a:rPr>
              <a:t>pattern</a:t>
            </a:r>
            <a:r>
              <a:rPr lang="pl-PL" altLang="en-US" sz="2400" dirty="0">
                <a:latin typeface="Courier" pitchFamily="49" charset="0"/>
              </a:rPr>
              <a:t> f</a:t>
            </a:r>
            <a:r>
              <a:rPr lang="en-US" altLang="en-US" sz="2400" dirty="0" err="1">
                <a:latin typeface="Courier" pitchFamily="49" charset="0"/>
              </a:rPr>
              <a:t>ilename</a:t>
            </a:r>
            <a:endParaRPr lang="pl-PL" altLang="en-US" dirty="0">
              <a:latin typeface="Courier" pitchFamily="49" charset="0"/>
            </a:endParaRPr>
          </a:p>
          <a:p>
            <a:pPr lvl="1"/>
            <a:r>
              <a:rPr lang="pl-PL" altLang="en-US" dirty="0">
                <a:latin typeface="Courier" pitchFamily="49" charset="0"/>
              </a:rPr>
              <a:t>-</a:t>
            </a:r>
            <a:r>
              <a:rPr lang="en-US" altLang="en-US" dirty="0">
                <a:latin typeface="Courier" pitchFamily="49" charset="0"/>
              </a:rPr>
              <a:t>v</a:t>
            </a:r>
            <a:r>
              <a:rPr lang="pl-PL" altLang="en-US" dirty="0">
                <a:latin typeface="Courier" pitchFamily="49" charset="0"/>
              </a:rPr>
              <a:t> </a:t>
            </a:r>
            <a:r>
              <a:rPr lang="pl-PL" altLang="en-US" dirty="0">
                <a:latin typeface="+mn-lt"/>
              </a:rPr>
              <a:t>(i</a:t>
            </a:r>
            <a:r>
              <a:rPr lang="en-US" altLang="en-US" dirty="0" err="1">
                <a:latin typeface="+mn-lt"/>
              </a:rPr>
              <a:t>nvert</a:t>
            </a:r>
            <a:r>
              <a:rPr lang="en-US" altLang="en-US" dirty="0">
                <a:latin typeface="+mn-lt"/>
              </a:rPr>
              <a:t> the sense of matching, to select non-matching lines</a:t>
            </a:r>
            <a:r>
              <a:rPr lang="pl-PL" altLang="en-US" dirty="0">
                <a:latin typeface="+mn-lt"/>
              </a:rPr>
              <a:t>)</a:t>
            </a:r>
          </a:p>
          <a:p>
            <a:pPr lvl="1"/>
            <a:r>
              <a:rPr lang="pl-PL" altLang="en-US" dirty="0">
                <a:latin typeface="Courier" pitchFamily="49" charset="0"/>
              </a:rPr>
              <a:t>-i (</a:t>
            </a:r>
            <a:r>
              <a:rPr lang="pl-PL" altLang="en-US" dirty="0" err="1">
                <a:latin typeface="+mn-lt"/>
              </a:rPr>
              <a:t>ignore</a:t>
            </a:r>
            <a:r>
              <a:rPr lang="pl-PL" altLang="en-US" dirty="0">
                <a:latin typeface="+mn-lt"/>
              </a:rPr>
              <a:t> </a:t>
            </a:r>
            <a:r>
              <a:rPr lang="pl-PL" altLang="en-US" dirty="0" err="1">
                <a:latin typeface="+mn-lt"/>
              </a:rPr>
              <a:t>case</a:t>
            </a:r>
            <a:r>
              <a:rPr lang="pl-PL" altLang="en-US" dirty="0">
                <a:latin typeface="+mn-lt"/>
              </a:rPr>
              <a:t>)</a:t>
            </a:r>
          </a:p>
          <a:p>
            <a:pPr lvl="1"/>
            <a:r>
              <a:rPr lang="pl-PL" altLang="en-US" dirty="0">
                <a:latin typeface="Courier" pitchFamily="49" charset="0"/>
              </a:rPr>
              <a:t>-e</a:t>
            </a:r>
            <a:r>
              <a:rPr lang="en-US" altLang="en-US" dirty="0">
                <a:latin typeface="Courier" pitchFamily="49" charset="0"/>
              </a:rPr>
              <a:t>/-E</a:t>
            </a:r>
            <a:r>
              <a:rPr lang="pl-PL" altLang="en-US" dirty="0">
                <a:latin typeface="Courier" pitchFamily="49" charset="0"/>
              </a:rPr>
              <a:t> (</a:t>
            </a:r>
            <a:r>
              <a:rPr lang="pl-PL" altLang="en-US" dirty="0" err="1">
                <a:latin typeface="+mn-lt"/>
              </a:rPr>
              <a:t>Look</a:t>
            </a:r>
            <a:r>
              <a:rPr lang="pl-PL" altLang="en-US" dirty="0">
                <a:latin typeface="+mn-lt"/>
              </a:rPr>
              <a:t> for </a:t>
            </a:r>
            <a:r>
              <a:rPr lang="pl-PL" altLang="en-US" dirty="0" err="1">
                <a:latin typeface="+mn-lt"/>
              </a:rPr>
              <a:t>expression</a:t>
            </a:r>
            <a:r>
              <a:rPr lang="en-US" altLang="en-US" dirty="0"/>
              <a:t>/extended expression</a:t>
            </a:r>
            <a:r>
              <a:rPr lang="pl-PL" altLang="en-US" dirty="0">
                <a:latin typeface="+mn-lt"/>
              </a:rPr>
              <a:t>)</a:t>
            </a:r>
          </a:p>
          <a:p>
            <a:pPr lvl="1"/>
            <a:endParaRPr lang="pl-PL" altLang="en-US" dirty="0">
              <a:latin typeface="Courier" pitchFamily="49" charset="0"/>
            </a:endParaRPr>
          </a:p>
          <a:p>
            <a:pPr lvl="1"/>
            <a:r>
              <a:rPr lang="en-US" altLang="en-US" dirty="0">
                <a:latin typeface="Courier" pitchFamily="49" charset="0"/>
              </a:rPr>
              <a:t>$</a:t>
            </a:r>
            <a:r>
              <a:rPr lang="pl-PL" altLang="en-US" dirty="0">
                <a:latin typeface="Courier" pitchFamily="49" charset="0"/>
              </a:rPr>
              <a:t> </a:t>
            </a:r>
            <a:r>
              <a:rPr lang="pl-PL" altLang="en-US" dirty="0" err="1">
                <a:latin typeface="Courier" pitchFamily="49" charset="0"/>
              </a:rPr>
              <a:t>grep</a:t>
            </a:r>
            <a:r>
              <a:rPr lang="en-US" altLang="en-US" dirty="0">
                <a:latin typeface="Courier" pitchFamily="49" charset="0"/>
              </a:rPr>
              <a:t> ";E;" $PBSLOGSDIR/$file | grep -E "gpu1\/|gpu2\/|gpu3"</a:t>
            </a:r>
            <a:r>
              <a:rPr lang="pl-PL" altLang="en-US" dirty="0">
                <a:latin typeface="Courier" pitchFamily="49" charset="0"/>
              </a:rPr>
              <a:t> </a:t>
            </a:r>
            <a:r>
              <a:rPr lang="en-US" altLang="en-US" dirty="0">
                <a:latin typeface="Courier" pitchFamily="49" charset="0"/>
              </a:rPr>
              <a:t>&gt; $file</a:t>
            </a:r>
          </a:p>
          <a:p>
            <a:pPr lvl="1"/>
            <a:endParaRPr lang="en-US" altLang="en-US" dirty="0">
              <a:latin typeface="Courier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956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tools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73" y="1080000"/>
            <a:ext cx="8010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34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Flags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Case insensitive (upper and lower cases are treated the same)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-n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Print out the line numbers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-r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Recursively traverse the directory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-v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Invert the results (show all non-matching lines)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-l</a:t>
            </a:r>
            <a:r>
              <a:rPr lang="en-US" altLang="en-US" sz="2200" dirty="0"/>
              <a:t> 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Shows only the name of matching file, not the matches (useful in combination with find)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--color=auto'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Possible alias in .</a:t>
            </a:r>
            <a:r>
              <a:rPr lang="en-US" altLang="en-US" sz="2200" dirty="0" err="1"/>
              <a:t>bashrc</a:t>
            </a:r>
            <a:r>
              <a:rPr lang="en-US" altLang="en-US" sz="2200" dirty="0"/>
              <a:t> to highlight matches in the output, making it easy to spot them.</a:t>
            </a:r>
          </a:p>
        </p:txBody>
      </p:sp>
    </p:spTree>
    <p:extLst>
      <p:ext uri="{BB962C8B-B14F-4D97-AF65-F5344CB8AC3E}">
        <p14:creationId xmlns:p14="http://schemas.microsoft.com/office/powerpoint/2010/main" val="3866123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Easiest grep Usage</a:t>
            </a:r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easiest way to use grep is also the most common way to use grep</a:t>
            </a:r>
          </a:p>
          <a:p>
            <a:pPr lvl="1"/>
            <a:r>
              <a:rPr lang="en-US" altLang="en-US"/>
              <a:t>Search files for occurrences of a string (word)</a:t>
            </a:r>
          </a:p>
          <a:p>
            <a:r>
              <a:rPr lang="en-US" altLang="en-US"/>
              <a:t>The pattern you search for can simply be a word</a:t>
            </a:r>
          </a:p>
        </p:txBody>
      </p:sp>
    </p:spTree>
    <p:extLst>
      <p:ext uri="{BB962C8B-B14F-4D97-AF65-F5344CB8AC3E}">
        <p14:creationId xmlns:p14="http://schemas.microsoft.com/office/powerpoint/2010/main" val="126111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0000" y="404664"/>
            <a:ext cx="8334000" cy="900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Difference Between Single, Double, and Backwards Quote</a:t>
            </a:r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881320"/>
            <a:ext cx="8334000" cy="4428000"/>
          </a:xfrm>
        </p:spPr>
        <p:txBody>
          <a:bodyPr/>
          <a:lstStyle/>
          <a:p>
            <a:r>
              <a:rPr lang="en-US" altLang="en-US" dirty="0"/>
              <a:t>Single quotes (‘) do not interpret any variables</a:t>
            </a:r>
          </a:p>
          <a:p>
            <a:r>
              <a:rPr lang="en-US" altLang="en-US" dirty="0"/>
              <a:t>Double quotes (“) interpret variables</a:t>
            </a:r>
          </a:p>
          <a:p>
            <a:r>
              <a:rPr lang="en-US" altLang="en-US" dirty="0"/>
              <a:t>Backwards quotes (`) interpret variables and treat them as a program to run and return the results of that program</a:t>
            </a:r>
          </a:p>
          <a:p>
            <a:endParaRPr lang="en-US" altLang="en-US" dirty="0"/>
          </a:p>
          <a:p>
            <a:r>
              <a:rPr lang="en-US" dirty="0"/>
              <a:t>These two operators do the same thing. Compare these two lines: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``</a:t>
            </a:r>
            <a:r>
              <a:rPr lang="en-US" altLang="en-US" dirty="0"/>
              <a:t> vs 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$()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" b="45151"/>
          <a:stretch/>
        </p:blipFill>
        <p:spPr>
          <a:xfrm>
            <a:off x="827584" y="4797152"/>
            <a:ext cx="6296025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98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Regular Expressions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grep can be used to find words that match a certain pattern, not just a given word</a:t>
            </a:r>
          </a:p>
          <a:p>
            <a:r>
              <a:rPr lang="en-US" altLang="en-US"/>
              <a:t>The language of regular expressions is used to describe these patterns</a:t>
            </a:r>
          </a:p>
          <a:p>
            <a:r>
              <a:rPr lang="en-US" altLang="en-US"/>
              <a:t>This includes wildcards, repetitions, and complex patterns</a:t>
            </a:r>
          </a:p>
        </p:txBody>
      </p:sp>
    </p:spTree>
    <p:extLst>
      <p:ext uri="{BB962C8B-B14F-4D97-AF65-F5344CB8AC3E}">
        <p14:creationId xmlns:p14="http://schemas.microsoft.com/office/powerpoint/2010/main" val="2277646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grep Views Regular Expressions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Unfortunately, grep’s regular expressions are completely different than the shell wildcards</a:t>
            </a:r>
          </a:p>
          <a:p>
            <a:pPr>
              <a:lnSpc>
                <a:spcPct val="90000"/>
              </a:lnSpc>
            </a:pPr>
            <a:r>
              <a:rPr lang="en-US" altLang="en-US"/>
              <a:t>Some of the symbols are the same, but they are used in different ways</a:t>
            </a:r>
          </a:p>
          <a:p>
            <a:pPr>
              <a:lnSpc>
                <a:spcPct val="90000"/>
              </a:lnSpc>
            </a:pPr>
            <a:r>
              <a:rPr lang="en-US" altLang="en-US"/>
              <a:t>Always use quotes (‘) so that the wildcards are interpreted by grep and not the shell </a:t>
            </a:r>
          </a:p>
        </p:txBody>
      </p:sp>
    </p:spTree>
    <p:extLst>
      <p:ext uri="{BB962C8B-B14F-4D97-AF65-F5344CB8AC3E}">
        <p14:creationId xmlns:p14="http://schemas.microsoft.com/office/powerpoint/2010/main" val="4275159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Notation</a:t>
            </a:r>
          </a:p>
        </p:txBody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^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Beginning of the line – left rooted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$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End of the line – right rooted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Any single character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[xy]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Any character in the set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[^a-z]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Any character not in the set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B*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Zero or more occurrences of B</a:t>
            </a:r>
          </a:p>
        </p:txBody>
      </p:sp>
    </p:spTree>
    <p:extLst>
      <p:ext uri="{BB962C8B-B14F-4D97-AF65-F5344CB8AC3E}">
        <p14:creationId xmlns:p14="http://schemas.microsoft.com/office/powerpoint/2010/main" val="92476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.*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Zero or more of any character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Will match any pattern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^ab*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Any line that starts with a and has zero or more b’s immediately following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ab</a:t>
            </a:r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abbbb</a:t>
            </a:r>
            <a:endParaRPr lang="en-US" altLang="en-US" dirty="0"/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abb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987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7" grpId="0" build="p" bldLvl="2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[0-9]</a:t>
            </a:r>
          </a:p>
          <a:p>
            <a:pPr lvl="1"/>
            <a:r>
              <a:rPr lang="en-US" altLang="en-US"/>
              <a:t>Any number</a:t>
            </a:r>
          </a:p>
          <a:p>
            <a:pPr lvl="2"/>
            <a:r>
              <a:rPr lang="en-US" altLang="en-US"/>
              <a:t>1002</a:t>
            </a:r>
          </a:p>
          <a:p>
            <a:pPr lvl="2"/>
            <a:r>
              <a:rPr lang="en-US" altLang="en-US"/>
              <a:t>0909</a:t>
            </a:r>
          </a:p>
          <a:p>
            <a:r>
              <a:rPr lang="en-US" altLang="en-US"/>
              <a:t>bye$</a:t>
            </a:r>
          </a:p>
          <a:p>
            <a:pPr lvl="1"/>
            <a:r>
              <a:rPr lang="en-US" altLang="en-US"/>
              <a:t>The pattern “bye” located at the end of the line</a:t>
            </a:r>
          </a:p>
          <a:p>
            <a:pPr lvl="2"/>
            <a:r>
              <a:rPr lang="en-US" altLang="en-US"/>
              <a:t>Hello and goodbye</a:t>
            </a:r>
          </a:p>
        </p:txBody>
      </p:sp>
    </p:spTree>
    <p:extLst>
      <p:ext uri="{BB962C8B-B14F-4D97-AF65-F5344CB8AC3E}">
        <p14:creationId xmlns:p14="http://schemas.microsoft.com/office/powerpoint/2010/main" val="80598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31" grpId="0" build="p" bldLvl="2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One More Slide Of Examples…</a:t>
            </a:r>
          </a:p>
        </p:txBody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[^g]$</a:t>
            </a:r>
          </a:p>
          <a:p>
            <a:pPr lvl="1"/>
            <a:r>
              <a:rPr lang="en-US" altLang="en-US"/>
              <a:t>Match any line that does not end in g</a:t>
            </a:r>
          </a:p>
          <a:p>
            <a:r>
              <a:rPr lang="en-US" altLang="en-US"/>
              <a:t>[:alpha:]*</a:t>
            </a:r>
          </a:p>
          <a:p>
            <a:pPr lvl="1"/>
            <a:r>
              <a:rPr lang="en-US" altLang="en-US"/>
              <a:t>Any word that contains zero or more alphabetic characters</a:t>
            </a:r>
          </a:p>
        </p:txBody>
      </p:sp>
    </p:spTree>
    <p:extLst>
      <p:ext uri="{BB962C8B-B14F-4D97-AF65-F5344CB8AC3E}">
        <p14:creationId xmlns:p14="http://schemas.microsoft.com/office/powerpoint/2010/main" val="241935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475" grpId="0" build="p" bldLvl="2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Inverting The Answers</a:t>
            </a:r>
          </a:p>
        </p:txBody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grep –v ‘this’ testFile</a:t>
            </a:r>
          </a:p>
          <a:p>
            <a:pPr lvl="1"/>
            <a:r>
              <a:rPr lang="en-US" altLang="en-US"/>
              <a:t>Will find all lines that do not contain the word this</a:t>
            </a:r>
          </a:p>
          <a:p>
            <a:pPr lvl="1"/>
            <a:r>
              <a:rPr lang="en-US" altLang="en-US"/>
              <a:t>Works exactly the same with regular expressions</a:t>
            </a:r>
          </a:p>
          <a:p>
            <a:r>
              <a:rPr lang="en-US" altLang="en-US"/>
              <a:t>grep –v ‘[^g$]’ testFile</a:t>
            </a:r>
          </a:p>
          <a:p>
            <a:pPr lvl="1"/>
            <a:r>
              <a:rPr lang="en-US" altLang="en-US"/>
              <a:t>Finds all lines that end in g </a:t>
            </a:r>
          </a:p>
        </p:txBody>
      </p:sp>
    </p:spTree>
    <p:extLst>
      <p:ext uri="{BB962C8B-B14F-4D97-AF65-F5344CB8AC3E}">
        <p14:creationId xmlns:p14="http://schemas.microsoft.com/office/powerpoint/2010/main" val="1346055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1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1558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48</a:t>
            </a:fld>
            <a:endParaRPr lang="nl-NL"/>
          </a:p>
        </p:txBody>
      </p:sp>
      <p:grpSp>
        <p:nvGrpSpPr>
          <p:cNvPr id="11" name="Groep 10"/>
          <p:cNvGrpSpPr/>
          <p:nvPr/>
        </p:nvGrpSpPr>
        <p:grpSpPr>
          <a:xfrm>
            <a:off x="107504" y="1080000"/>
            <a:ext cx="8856984" cy="4931155"/>
            <a:chOff x="107504" y="1080000"/>
            <a:chExt cx="8856984" cy="4931155"/>
          </a:xfrm>
        </p:grpSpPr>
        <p:pic>
          <p:nvPicPr>
            <p:cNvPr id="9" name="Afbeelding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92" y="1080000"/>
              <a:ext cx="8766496" cy="4931155"/>
            </a:xfrm>
            <a:prstGeom prst="rect">
              <a:avLst/>
            </a:prstGeom>
          </p:spPr>
        </p:pic>
        <p:sp>
          <p:nvSpPr>
            <p:cNvPr id="12" name="Afgeronde rechthoek 14"/>
            <p:cNvSpPr/>
            <p:nvPr/>
          </p:nvSpPr>
          <p:spPr>
            <a:xfrm>
              <a:off x="107504" y="3861048"/>
              <a:ext cx="504056" cy="504056"/>
            </a:xfrm>
            <a:prstGeom prst="round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0" y="3789040"/>
            <a:ext cx="827584" cy="7200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3789040"/>
            <a:ext cx="891208" cy="7284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971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8848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49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226984" y="3356992"/>
            <a:ext cx="1752727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9737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0000" y="404664"/>
            <a:ext cx="8334000" cy="900000"/>
          </a:xfrm>
        </p:spPr>
        <p:txBody>
          <a:bodyPr>
            <a:normAutofit/>
          </a:bodyPr>
          <a:lstStyle/>
          <a:p>
            <a:r>
              <a:rPr lang="en-US" altLang="en-US" dirty="0"/>
              <a:t>&lt;() vs $()</a:t>
            </a:r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700808"/>
            <a:ext cx="8334000" cy="4428000"/>
          </a:xfrm>
        </p:spPr>
        <p:txBody>
          <a:bodyPr/>
          <a:lstStyle/>
          <a:p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&lt;() is similar to $() in that the output of the command inside is re-used.</a:t>
            </a:r>
          </a:p>
          <a:p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In this case, though, the output is treated as a file. This file can be used as an argument to commands that take files as an argument.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Try:</a:t>
            </a:r>
          </a:p>
          <a:p>
            <a:pPr marL="359637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file1 &gt;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 </a:t>
            </a:r>
          </a:p>
          <a:p>
            <a:pPr marL="359637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file2 &gt;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 </a:t>
            </a:r>
          </a:p>
          <a:p>
            <a:pPr marL="359637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diff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instead you can write: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diff &lt;(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file1) &lt;(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file2) </a:t>
            </a:r>
          </a:p>
          <a:p>
            <a:endParaRPr lang="en-US" altLang="en-US" sz="2200" dirty="0">
              <a:latin typeface="+mn-lt"/>
              <a:cs typeface="Courier New" panose="02070309020205020404" pitchFamily="49" charset="0"/>
            </a:endParaRPr>
          </a:p>
          <a:p>
            <a:endParaRPr lang="en-US" altLang="en-US" sz="2200" dirty="0"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2204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296" r="38979" b="4506"/>
          <a:stretch/>
        </p:blipFill>
        <p:spPr>
          <a:xfrm>
            <a:off x="1187624" y="1122980"/>
            <a:ext cx="5580000" cy="48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50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3707904" y="2866140"/>
            <a:ext cx="2952328" cy="6348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0665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18486" r="15742" b="22488"/>
          <a:stretch/>
        </p:blipFill>
        <p:spPr>
          <a:xfrm>
            <a:off x="755576" y="1239254"/>
            <a:ext cx="7056288" cy="46494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51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1619672" y="1988839"/>
            <a:ext cx="2664296" cy="28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Afgeronde rechthoek 14"/>
          <p:cNvSpPr/>
          <p:nvPr/>
        </p:nvSpPr>
        <p:spPr>
          <a:xfrm>
            <a:off x="2123728" y="2597903"/>
            <a:ext cx="720080" cy="28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Afgeronde rechthoek 14"/>
          <p:cNvSpPr/>
          <p:nvPr/>
        </p:nvSpPr>
        <p:spPr>
          <a:xfrm>
            <a:off x="6228184" y="5301208"/>
            <a:ext cx="720080" cy="28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4410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8979" b="4112"/>
          <a:stretch/>
        </p:blipFill>
        <p:spPr>
          <a:xfrm>
            <a:off x="1307392" y="1260000"/>
            <a:ext cx="5580000" cy="49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52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3808711" y="5301208"/>
            <a:ext cx="1752727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617083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4" b="7611"/>
          <a:stretch/>
        </p:blipFill>
        <p:spPr>
          <a:xfrm>
            <a:off x="755576" y="1192501"/>
            <a:ext cx="5328000" cy="475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53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3563889" y="3023940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Afgeronde rechthoek 14"/>
          <p:cNvSpPr/>
          <p:nvPr/>
        </p:nvSpPr>
        <p:spPr>
          <a:xfrm>
            <a:off x="4707000" y="2132856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43663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4" b="8311"/>
          <a:stretch/>
        </p:blipFill>
        <p:spPr>
          <a:xfrm>
            <a:off x="1259929" y="1332000"/>
            <a:ext cx="5328000" cy="4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54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5076056" y="1916832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Afgeronde rechthoek 14"/>
          <p:cNvSpPr/>
          <p:nvPr/>
        </p:nvSpPr>
        <p:spPr>
          <a:xfrm>
            <a:off x="4534648" y="5775864"/>
            <a:ext cx="720080" cy="2454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63215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8979" b="4112"/>
          <a:stretch/>
        </p:blipFill>
        <p:spPr>
          <a:xfrm>
            <a:off x="1566808" y="1040710"/>
            <a:ext cx="5580000" cy="49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55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4139952" y="4797152"/>
            <a:ext cx="13681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364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56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70531"/>
            <a:ext cx="6767623" cy="5618563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250342" y="5085184"/>
            <a:ext cx="721258" cy="57606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4259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57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00873"/>
            <a:ext cx="6798269" cy="5628493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971600" y="6048000"/>
            <a:ext cx="1728192" cy="28800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80641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58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7" y="1081971"/>
            <a:ext cx="6786346" cy="5632667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1259632" y="2276872"/>
            <a:ext cx="936104" cy="21602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95197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59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79999"/>
            <a:ext cx="6768752" cy="5634985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6326956" y="5013176"/>
            <a:ext cx="981348" cy="28803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106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499475" cy="48561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There are three different quote characters with different behaviour. These are: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“   : </a:t>
            </a:r>
            <a:r>
              <a:rPr lang="en-GB" altLang="en-US" sz="2400" dirty="0">
                <a:solidFill>
                  <a:srgbClr val="FF6600"/>
                </a:solidFill>
              </a:rPr>
              <a:t>double quote</a:t>
            </a:r>
            <a:r>
              <a:rPr lang="en-GB" altLang="en-US" sz="2400" dirty="0"/>
              <a:t>, weak quote. If a string is enclosed in “ ” the references to variables (</a:t>
            </a:r>
            <a:r>
              <a:rPr lang="en-GB" altLang="en-US" sz="2400" dirty="0" err="1"/>
              <a:t>i.e</a:t>
            </a:r>
            <a:r>
              <a:rPr lang="en-GB" altLang="en-US" sz="2400" dirty="0"/>
              <a:t>  </a:t>
            </a:r>
            <a:r>
              <a:rPr lang="en-GB" altLang="en-US" sz="2400" dirty="0">
                <a:solidFill>
                  <a:srgbClr val="FF6600"/>
                </a:solidFill>
              </a:rPr>
              <a:t>$</a:t>
            </a:r>
            <a:r>
              <a:rPr lang="en-GB" altLang="en-US" sz="2400" i="1" dirty="0">
                <a:solidFill>
                  <a:srgbClr val="FF6600"/>
                </a:solidFill>
              </a:rPr>
              <a:t>variable</a:t>
            </a:r>
            <a:r>
              <a:rPr lang="en-GB" altLang="en-US" sz="2400" dirty="0"/>
              <a:t> ) are replaced by their values. Also back-quote and escape</a:t>
            </a:r>
            <a:r>
              <a:rPr lang="en-GB" altLang="en-US" sz="2400" dirty="0">
                <a:solidFill>
                  <a:srgbClr val="FF6600"/>
                </a:solidFill>
              </a:rPr>
              <a:t> \</a:t>
            </a:r>
            <a:r>
              <a:rPr lang="en-GB" altLang="en-US" sz="2400" dirty="0"/>
              <a:t> characters are treated specially.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‘  : </a:t>
            </a:r>
            <a:r>
              <a:rPr lang="en-GB" altLang="en-US" sz="2400" dirty="0">
                <a:solidFill>
                  <a:srgbClr val="FF6600"/>
                </a:solidFill>
              </a:rPr>
              <a:t>single quote</a:t>
            </a:r>
            <a:r>
              <a:rPr lang="en-GB" altLang="en-US" sz="2400" dirty="0"/>
              <a:t>, strong quote. Everything inside single quotes are taken literally, nothing is treated as special. 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` : </a:t>
            </a:r>
            <a:r>
              <a:rPr lang="en-GB" altLang="en-US" sz="2400" dirty="0">
                <a:solidFill>
                  <a:srgbClr val="FF6600"/>
                </a:solidFill>
              </a:rPr>
              <a:t>back quote</a:t>
            </a:r>
            <a:r>
              <a:rPr lang="en-GB" altLang="en-US" sz="2400" dirty="0"/>
              <a:t>. A string enclosed as such is treated as a command and the shell attempts to execute it. If the execution is successful the primary output from the command replaces the string.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	Example: </a:t>
            </a:r>
            <a:r>
              <a:rPr lang="en-GB" altLang="en-US" sz="2400" dirty="0">
                <a:latin typeface="Courier" pitchFamily="49" charset="0"/>
              </a:rPr>
              <a:t>echo “Today is:” `date`</a:t>
            </a:r>
            <a:r>
              <a:rPr lang="en-GB" altLang="en-US" sz="2400" dirty="0"/>
              <a:t>   </a:t>
            </a:r>
            <a:endParaRPr lang="en-US" alt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Quote</a:t>
            </a:r>
            <a:r>
              <a:rPr lang="pl-PL" dirty="0"/>
              <a:t> </a:t>
            </a:r>
            <a:r>
              <a:rPr lang="pl-PL" dirty="0" err="1"/>
              <a:t>characters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83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60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05" y="261495"/>
            <a:ext cx="7630590" cy="6335009"/>
          </a:xfrm>
          <a:prstGeom prst="rect">
            <a:avLst/>
          </a:prstGeom>
        </p:spPr>
      </p:pic>
      <p:sp>
        <p:nvSpPr>
          <p:cNvPr id="10" name="Afgeronde rechthoek 14"/>
          <p:cNvSpPr/>
          <p:nvPr/>
        </p:nvSpPr>
        <p:spPr>
          <a:xfrm>
            <a:off x="7171984" y="2780928"/>
            <a:ext cx="1432016" cy="28803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95015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61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80000"/>
            <a:ext cx="6840760" cy="5677831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5940152" y="2780928"/>
            <a:ext cx="864096" cy="639056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34574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62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0890"/>
            <a:ext cx="7390446" cy="5690478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1187624" y="1196752"/>
            <a:ext cx="216024" cy="21602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50206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63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0" y="1052736"/>
            <a:ext cx="8766496" cy="493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90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55576" y="4754880"/>
            <a:ext cx="7488832" cy="294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755576" y="3284984"/>
            <a:ext cx="7560840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6"/>
          <p:cNvSpPr/>
          <p:nvPr/>
        </p:nvSpPr>
        <p:spPr>
          <a:xfrm>
            <a:off x="899592" y="2420888"/>
            <a:ext cx="3744416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Rectangle 2"/>
          <p:cNvSpPr/>
          <p:nvPr/>
        </p:nvSpPr>
        <p:spPr>
          <a:xfrm>
            <a:off x="755576" y="692696"/>
            <a:ext cx="7128792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64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116632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Create a file that has a filename of the date in the format DD-MM-YY.log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Download the file </a:t>
            </a:r>
            <a:r>
              <a:rPr lang="en-US" altLang="en-US" sz="1900" dirty="0">
                <a:solidFill>
                  <a:schemeClr val="bg2"/>
                </a:solidFill>
                <a:hlinkClick r:id="rId2"/>
              </a:rPr>
              <a:t>https://sites.google.com/site/magselwakuleuven/downloads/ex1.fa</a:t>
            </a:r>
            <a:r>
              <a:rPr lang="en-US" altLang="en-US" sz="1900" dirty="0"/>
              <a:t> and change all the capital letter A and C into lower case (save into a new file)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Modify ex1.fa file so that A is changed into B, C into D, etc. (save into a new file)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Create a file containing some information, e.g. “</a:t>
            </a:r>
            <a:r>
              <a:rPr lang="en-US" altLang="en-US" sz="1900" i="1" dirty="0"/>
              <a:t>Hello Mag, it is a nice sunny day.</a:t>
            </a:r>
            <a:r>
              <a:rPr lang="en-US" altLang="en-US" sz="1900" dirty="0"/>
              <a:t>” Write a conversion tool for Rot13 (</a:t>
            </a:r>
            <a:r>
              <a:rPr lang="en-US" altLang="en-US" sz="1900" dirty="0">
                <a:hlinkClick r:id="rId3"/>
              </a:rPr>
              <a:t>https://en.wikipedia.org/wiki/ROT13</a:t>
            </a:r>
            <a:r>
              <a:rPr lang="en-US" altLang="en-US" sz="1900" dirty="0"/>
              <a:t>). Apply it once to the file, check the output, apply again and compare the output with the original file.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Download the file </a:t>
            </a:r>
            <a:r>
              <a:rPr lang="en-US" altLang="en-US" sz="1900" dirty="0">
                <a:hlinkClick r:id="rId4"/>
              </a:rPr>
              <a:t>https://sites.google.com/site/magselwakuleuven/downloads/lp_hpcinfo</a:t>
            </a:r>
            <a:r>
              <a:rPr lang="en-US" altLang="en-US" sz="1900" dirty="0"/>
              <a:t> and save into a new file only column 5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Remove duplicated lines from the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Sort </a:t>
            </a:r>
            <a:r>
              <a:rPr lang="en-US" altLang="en-US" sz="1900" dirty="0" err="1"/>
              <a:t>lp_hpcinfo</a:t>
            </a:r>
            <a:r>
              <a:rPr lang="en-US" altLang="en-US" sz="1900" dirty="0"/>
              <a:t> according to the 5th column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Download the file </a:t>
            </a:r>
            <a:r>
              <a:rPr lang="en-US" altLang="en-US" sz="1900" dirty="0">
                <a:hlinkClick r:id="rId5"/>
              </a:rPr>
              <a:t>https://sites.google.com/site/magselwakuleuven/downloads/20170601</a:t>
            </a:r>
            <a:r>
              <a:rPr lang="en-US" altLang="en-US" sz="1900" dirty="0"/>
              <a:t> and print only lines that contain </a:t>
            </a:r>
            <a:r>
              <a:rPr lang="en-US" altLang="en-US" sz="1900" dirty="0" err="1"/>
              <a:t>Exit_status</a:t>
            </a:r>
            <a:r>
              <a:rPr lang="en-US" altLang="en-US" sz="1900" dirty="0"/>
              <a:t>=0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From 20170601 print only lines that do not contain “;E;”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From 20170601 print only lines that contain r3i0n11 or r3i0n12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From 20170601 print only lines that contain both “;E; and “</a:t>
            </a:r>
            <a:r>
              <a:rPr lang="en-US" altLang="en-US" sz="1900" dirty="0" err="1"/>
              <a:t>Exit_status</a:t>
            </a:r>
            <a:r>
              <a:rPr lang="en-US" altLang="en-US" sz="1900" dirty="0"/>
              <a:t>=0”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</p:txBody>
      </p:sp>
    </p:spTree>
    <p:extLst>
      <p:ext uri="{BB962C8B-B14F-4D97-AF65-F5344CB8AC3E}">
        <p14:creationId xmlns:p14="http://schemas.microsoft.com/office/powerpoint/2010/main" val="18033468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65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7504" y="692696"/>
            <a:ext cx="8856984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touch `date +%d-%m-%y`.log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[A-C] [a-c] &lt; ex1.fa  &gt; ex1a.fa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'[A-Z]' '[B-ZA]' &lt;ex1.fa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r13inp.txt &gt; r13out1.txt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r13out1.txt &gt; r13out2.txt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diff rot13-input.txt rot13-output2.txt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cut -d' ' -f5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hpcinfo.log</a:t>
            </a:r>
          </a:p>
          <a:p>
            <a:pPr marL="609600" indent="-609600">
              <a:buFont typeface="Wingdings" pitchFamily="2" charset="2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hpcinfo.log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or: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sort –u hpcinfo.log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+mj-lt"/>
              <a:buAutoNum type="arabicPeriod" startAt="7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-k 5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-v ";E;" 20170601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"r3i0n11|r3i0n12" 20170601 </a:t>
            </a:r>
          </a:p>
          <a:p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        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"r3i0n1[1-2]" 20170601 </a:t>
            </a:r>
          </a:p>
          <a:p>
            <a:pPr marL="609600" indent="-609600">
              <a:buFont typeface="+mj-lt"/>
              <a:buAutoNum type="arabicPeriod" startAt="11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";E;"</a:t>
            </a:r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893082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66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7504" y="692696"/>
            <a:ext cx="8856984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touch `date +%d-%m-%y`.log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[A-C] [a-c] &lt; ex1.fa  &gt; ex1a.fa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'[A-Z]' '[B-ZA]' &lt;ex1.fa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r13inp.txt &gt; r13out1.txt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r13out1.txt &gt; r13out2.txt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diff rot13-input.txt rot13-output2.txt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cut -d' ' -f5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hpcinfo.log</a:t>
            </a:r>
          </a:p>
          <a:p>
            <a:pPr marL="609600" indent="-609600">
              <a:buFont typeface="Wingdings" pitchFamily="2" charset="2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hpcinfo.log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or: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sort –u hpcinfo.log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+mj-lt"/>
              <a:buAutoNum type="arabicPeriod" startAt="7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-k 5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-v ";E;" 20170601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"r3i0n11|r3i0n12" 20170601 </a:t>
            </a:r>
          </a:p>
          <a:p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        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"r3i0n1[1-2]" 20170601 </a:t>
            </a:r>
          </a:p>
          <a:p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        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-E "r3i0n1[12]"</a:t>
            </a:r>
          </a:p>
          <a:p>
            <a:pPr marL="609600" indent="-609600">
              <a:buFont typeface="+mj-lt"/>
              <a:buAutoNum type="arabicPeriod" startAt="11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";E;"</a:t>
            </a:r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205382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0213" y="1497013"/>
            <a:ext cx="8397875" cy="4732337"/>
          </a:xfrm>
        </p:spPr>
        <p:txBody>
          <a:bodyPr/>
          <a:lstStyle/>
          <a:p>
            <a:r>
              <a:rPr lang="en-US" altLang="en-US" dirty="0" err="1">
                <a:latin typeface="Courier" pitchFamily="49" charset="0"/>
              </a:rPr>
              <a:t>Sed</a:t>
            </a:r>
            <a:r>
              <a:rPr lang="pl-PL" altLang="en-US" dirty="0">
                <a:latin typeface="Courier" pitchFamily="49" charset="0"/>
              </a:rPr>
              <a:t> (</a:t>
            </a:r>
            <a:r>
              <a:rPr lang="en-US" altLang="en-US" dirty="0"/>
              <a:t>Stream Editor</a:t>
            </a:r>
            <a:r>
              <a:rPr lang="pl-PL" altLang="en-US" dirty="0">
                <a:latin typeface="Courier" pitchFamily="49" charset="0"/>
              </a:rPr>
              <a:t>)</a:t>
            </a:r>
            <a:endParaRPr lang="en-US" altLang="en-US" dirty="0">
              <a:latin typeface="Courier" pitchFamily="49" charset="0"/>
            </a:endParaRPr>
          </a:p>
          <a:p>
            <a:pPr lvl="1"/>
            <a:r>
              <a:rPr lang="en-US" altLang="en-US" sz="2400" dirty="0"/>
              <a:t>Text editing</a:t>
            </a:r>
          </a:p>
          <a:p>
            <a:pPr lvl="1"/>
            <a:r>
              <a:rPr lang="en-US" altLang="en-US" sz="2400" dirty="0"/>
              <a:t>Example:	</a:t>
            </a:r>
            <a:r>
              <a:rPr lang="en-US" altLang="en-US" sz="2400" dirty="0" err="1">
                <a:latin typeface="Courier" pitchFamily="49" charset="0"/>
              </a:rPr>
              <a:t>sed</a:t>
            </a:r>
            <a:r>
              <a:rPr lang="en-US" altLang="en-US" sz="2400" dirty="0">
                <a:latin typeface="Courier" pitchFamily="49" charset="0"/>
              </a:rPr>
              <a:t> 's/XYZ/xyz/g' filename</a:t>
            </a:r>
            <a:r>
              <a:rPr lang="en-US" altLang="en-US" sz="2400" dirty="0"/>
              <a:t> </a:t>
            </a:r>
          </a:p>
          <a:p>
            <a:r>
              <a:rPr lang="en-US" altLang="en-US" dirty="0" err="1">
                <a:latin typeface="Courier" pitchFamily="49" charset="0"/>
              </a:rPr>
              <a:t>Awk</a:t>
            </a:r>
            <a:r>
              <a:rPr lang="pl-PL" altLang="en-US" dirty="0">
                <a:latin typeface="Courier" pitchFamily="49" charset="0"/>
              </a:rPr>
              <a:t> (</a:t>
            </a:r>
            <a:r>
              <a:rPr lang="en-US" altLang="en-US" dirty="0"/>
              <a:t>Alfred </a:t>
            </a:r>
            <a:r>
              <a:rPr lang="en-US" altLang="en-US" dirty="0" err="1"/>
              <a:t>Aho</a:t>
            </a:r>
            <a:r>
              <a:rPr lang="en-US" altLang="en-US" dirty="0"/>
              <a:t>, Peter Weinberger, and Brian Kernighan</a:t>
            </a:r>
            <a:r>
              <a:rPr lang="pl-PL" altLang="en-US" dirty="0">
                <a:latin typeface="Courier" pitchFamily="49" charset="0"/>
              </a:rPr>
              <a:t>)</a:t>
            </a:r>
            <a:endParaRPr lang="en-US" altLang="en-US" dirty="0">
              <a:latin typeface="Courier" pitchFamily="49" charset="0"/>
            </a:endParaRPr>
          </a:p>
          <a:p>
            <a:pPr lvl="1"/>
            <a:r>
              <a:rPr lang="en-US" altLang="en-US" sz="2400" dirty="0"/>
              <a:t>Pattern scanning and processing</a:t>
            </a:r>
          </a:p>
          <a:p>
            <a:pPr lvl="1"/>
            <a:r>
              <a:rPr lang="en-US" altLang="en-US" sz="2400" dirty="0"/>
              <a:t>Example:	</a:t>
            </a:r>
            <a:r>
              <a:rPr lang="en-US" altLang="en-US" sz="2400" dirty="0" err="1">
                <a:latin typeface="Courier" pitchFamily="49" charset="0"/>
              </a:rPr>
              <a:t>awk</a:t>
            </a:r>
            <a:r>
              <a:rPr lang="en-US" altLang="en-US" sz="2400" dirty="0">
                <a:latin typeface="Courier" pitchFamily="49" charset="0"/>
              </a:rPr>
              <a:t> ‘{print $4, $7}’ filename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550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‘sed’ Command/Language</a:t>
            </a:r>
          </a:p>
        </p:txBody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Filter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Like grep, sort, or </a:t>
            </a:r>
            <a:r>
              <a:rPr lang="en-US" altLang="en-US" sz="2000" dirty="0" err="1"/>
              <a:t>uniq</a:t>
            </a:r>
            <a:r>
              <a:rPr lang="en-US" altLang="en-US" sz="2000" dirty="0"/>
              <a:t>, it takes input and performs some operation on it to filter the output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Usage: </a:t>
            </a:r>
            <a:r>
              <a:rPr lang="en-US" altLang="en-US" sz="2000" dirty="0" err="1"/>
              <a:t>sed</a:t>
            </a:r>
            <a:r>
              <a:rPr lang="en-US" altLang="en-US" sz="2000" dirty="0"/>
              <a:t> ‘Address Command’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Address specifies where to make changes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Command specifies what change to make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Example:</a:t>
            </a:r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sed</a:t>
            </a:r>
            <a:r>
              <a:rPr lang="en-US" altLang="en-US" dirty="0"/>
              <a:t> ‘4d’ </a:t>
            </a:r>
            <a:r>
              <a:rPr lang="en-US" altLang="en-US" dirty="0" err="1"/>
              <a:t>textFile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" b="56528"/>
          <a:stretch/>
        </p:blipFill>
        <p:spPr>
          <a:xfrm>
            <a:off x="544519" y="4014000"/>
            <a:ext cx="8010525" cy="28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8104" y="490981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FF0000"/>
                </a:solidFill>
              </a:rPr>
              <a:t>Delete</a:t>
            </a:r>
            <a:r>
              <a:rPr lang="pl-PL" dirty="0">
                <a:solidFill>
                  <a:srgbClr val="FF0000"/>
                </a:solidFill>
              </a:rPr>
              <a:t> 4th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49782" y="5229200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2256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How Does sed Work? 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579296" cy="4873625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sed</a:t>
            </a:r>
            <a:r>
              <a:rPr lang="en-US" altLang="en-US" dirty="0"/>
              <a:t> reads line of input</a:t>
            </a:r>
          </a:p>
          <a:p>
            <a:pPr lvl="1" eaLnBrk="1" hangingPunct="1"/>
            <a:r>
              <a:rPr lang="en-US" altLang="en-US" dirty="0"/>
              <a:t>line of input is copied into a temporary buffer called pattern space</a:t>
            </a:r>
          </a:p>
          <a:p>
            <a:pPr lvl="1" eaLnBrk="1" hangingPunct="1"/>
            <a:r>
              <a:rPr lang="en-US" altLang="en-US" dirty="0"/>
              <a:t>editing commands are applied </a:t>
            </a:r>
          </a:p>
          <a:p>
            <a:pPr lvl="2" eaLnBrk="1" hangingPunct="1"/>
            <a:r>
              <a:rPr lang="en-US" altLang="en-US" sz="1800" dirty="0"/>
              <a:t>subsequent commands are applied to line in the pattern space, not the original input line</a:t>
            </a:r>
          </a:p>
          <a:p>
            <a:pPr lvl="2" eaLnBrk="1" hangingPunct="1"/>
            <a:r>
              <a:rPr lang="en-US" altLang="en-US" sz="1800" dirty="0"/>
              <a:t>once finished, line is sent to output</a:t>
            </a:r>
            <a:r>
              <a:rPr lang="pl-PL" altLang="en-US" sz="1800" dirty="0"/>
              <a:t> </a:t>
            </a:r>
            <a:r>
              <a:rPr lang="en-US" altLang="en-US" sz="1800" dirty="0"/>
              <a:t>	(unless –n option was used)</a:t>
            </a:r>
          </a:p>
          <a:p>
            <a:pPr lvl="1" eaLnBrk="1" hangingPunct="1"/>
            <a:r>
              <a:rPr lang="en-US" altLang="en-US" dirty="0"/>
              <a:t>line is removed from pattern space</a:t>
            </a:r>
          </a:p>
          <a:p>
            <a:pPr eaLnBrk="1" hangingPunct="1"/>
            <a:r>
              <a:rPr lang="en-US" altLang="en-US" dirty="0" err="1"/>
              <a:t>sed</a:t>
            </a:r>
            <a:r>
              <a:rPr lang="en-US" altLang="en-US" dirty="0"/>
              <a:t> reads next line of input, until end of file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u="sng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u="sng" dirty="0"/>
              <a:t>Note:</a:t>
            </a:r>
            <a:r>
              <a:rPr lang="en-US" altLang="en-US" dirty="0"/>
              <a:t> input file is unchanged</a:t>
            </a:r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1C394F1-E500-43A0-A3ED-E5320BE8C103}" type="slidenum">
              <a:rPr lang="en-US" altLang="en-US" sz="1400">
                <a:solidFill>
                  <a:srgbClr val="FFFFFF"/>
                </a:solidFill>
              </a:rPr>
              <a:pPr/>
              <a:t>69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151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Quote Difference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080000"/>
            <a:ext cx="80105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95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86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>
                <a:solidFill>
                  <a:srgbClr val="3366FF"/>
                </a:solidFill>
              </a:rPr>
              <a:t>Pattern space</a:t>
            </a:r>
            <a:r>
              <a:rPr lang="en-US" altLang="en-US" sz="2000" dirty="0"/>
              <a:t>: Workspace or temporary buffer where a single line of input is held while the editing commands are applied</a:t>
            </a:r>
          </a:p>
          <a:p>
            <a:r>
              <a:rPr lang="en-US" altLang="en-US" sz="2000" dirty="0">
                <a:solidFill>
                  <a:srgbClr val="3366FF"/>
                </a:solidFill>
              </a:rPr>
              <a:t>Hold space</a:t>
            </a:r>
            <a:r>
              <a:rPr lang="en-US" altLang="en-US" sz="2000" dirty="0"/>
              <a:t>: Secondary temporary buffer for temporary storage only</a:t>
            </a:r>
          </a:p>
          <a:p>
            <a:pPr>
              <a:buFontTx/>
              <a:buNone/>
            </a:pPr>
            <a:endParaRPr kumimoji="0" lang="en-US" altLang="en-US" sz="2000" dirty="0">
              <a:solidFill>
                <a:srgbClr val="3366FF"/>
              </a:solidFill>
            </a:endParaRPr>
          </a:p>
        </p:txBody>
      </p:sp>
      <p:sp>
        <p:nvSpPr>
          <p:cNvPr id="23348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Pattern and Hold spaces</a:t>
            </a:r>
          </a:p>
        </p:txBody>
      </p:sp>
      <p:grpSp>
        <p:nvGrpSpPr>
          <p:cNvPr id="13" name="Group 27"/>
          <p:cNvGrpSpPr>
            <a:grpSpLocks/>
          </p:cNvGrpSpPr>
          <p:nvPr/>
        </p:nvGrpSpPr>
        <p:grpSpPr bwMode="auto">
          <a:xfrm>
            <a:off x="971044" y="2420888"/>
            <a:ext cx="5977220" cy="4429291"/>
            <a:chOff x="1824" y="960"/>
            <a:chExt cx="3695" cy="2760"/>
          </a:xfrm>
        </p:grpSpPr>
        <p:graphicFrame>
          <p:nvGraphicFramePr>
            <p:cNvPr id="14" name="Object 3"/>
            <p:cNvGraphicFramePr>
              <a:graphicFrameLocks noChangeAspect="1"/>
            </p:cNvGraphicFramePr>
            <p:nvPr/>
          </p:nvGraphicFramePr>
          <p:xfrm>
            <a:off x="2215" y="960"/>
            <a:ext cx="679" cy="27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76" name="Micrografx FlowCharter 7 Document" r:id="rId4" imgW="663120" imgH="2671920" progId="FlowCharter7.Document">
                    <p:embed/>
                  </p:oleObj>
                </mc:Choice>
                <mc:Fallback>
                  <p:oleObj name="Micrografx FlowCharter 7 Document" r:id="rId4" imgW="663120" imgH="2671920" progId="FlowCharter7.Document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5" y="960"/>
                          <a:ext cx="679" cy="27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1824" y="1880"/>
              <a:ext cx="1391" cy="3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4128" y="1573"/>
              <a:ext cx="1391" cy="8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/>
                <a:t>scriptfile</a:t>
              </a:r>
            </a:p>
            <a:p>
              <a:pPr algn="ctr" eaLnBrk="0" hangingPunct="0"/>
              <a:endParaRPr lang="en-US" altLang="en-US" sz="1600"/>
            </a:p>
            <a:p>
              <a:pPr algn="ctr" eaLnBrk="0" hangingPunct="0"/>
              <a:endParaRPr lang="en-US" altLang="en-US" sz="1600"/>
            </a:p>
            <a:p>
              <a:pPr algn="ctr" eaLnBrk="0" hangingPunct="0"/>
              <a:endParaRPr lang="en-US" altLang="en-US" sz="1600"/>
            </a:p>
            <a:p>
              <a:pPr algn="ctr" eaLnBrk="0" hangingPunct="0"/>
              <a:endParaRPr lang="en-US" altLang="en-US" sz="1600"/>
            </a:p>
          </p:txBody>
        </p:sp>
        <p:sp>
          <p:nvSpPr>
            <p:cNvPr id="17" name="Line 6"/>
            <p:cNvSpPr>
              <a:spLocks noChangeShapeType="1"/>
            </p:cNvSpPr>
            <p:nvPr/>
          </p:nvSpPr>
          <p:spPr bwMode="auto">
            <a:xfrm>
              <a:off x="4215" y="1836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7"/>
            <p:cNvSpPr>
              <a:spLocks noChangeShapeType="1"/>
            </p:cNvSpPr>
            <p:nvPr/>
          </p:nvSpPr>
          <p:spPr bwMode="auto">
            <a:xfrm>
              <a:off x="4215" y="1924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8"/>
            <p:cNvSpPr>
              <a:spLocks noChangeShapeType="1"/>
            </p:cNvSpPr>
            <p:nvPr/>
          </p:nvSpPr>
          <p:spPr bwMode="auto">
            <a:xfrm>
              <a:off x="4215" y="2011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9"/>
            <p:cNvSpPr>
              <a:spLocks noChangeShapeType="1"/>
            </p:cNvSpPr>
            <p:nvPr/>
          </p:nvSpPr>
          <p:spPr bwMode="auto">
            <a:xfrm>
              <a:off x="4215" y="2099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0"/>
            <p:cNvSpPr>
              <a:spLocks noChangeShapeType="1"/>
            </p:cNvSpPr>
            <p:nvPr/>
          </p:nvSpPr>
          <p:spPr bwMode="auto">
            <a:xfrm>
              <a:off x="4215" y="2187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1"/>
            <p:cNvSpPr>
              <a:spLocks noChangeShapeType="1"/>
            </p:cNvSpPr>
            <p:nvPr/>
          </p:nvSpPr>
          <p:spPr bwMode="auto">
            <a:xfrm>
              <a:off x="4215" y="2274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2"/>
            <p:cNvSpPr>
              <a:spLocks noChangeShapeType="1"/>
            </p:cNvSpPr>
            <p:nvPr/>
          </p:nvSpPr>
          <p:spPr bwMode="auto">
            <a:xfrm>
              <a:off x="4215" y="2362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3"/>
            <p:cNvSpPr>
              <a:spLocks noChangeShapeType="1"/>
            </p:cNvSpPr>
            <p:nvPr/>
          </p:nvSpPr>
          <p:spPr bwMode="auto">
            <a:xfrm flipH="1">
              <a:off x="3215" y="2011"/>
              <a:ext cx="91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14"/>
            <p:cNvSpPr txBox="1">
              <a:spLocks noChangeArrowheads="1"/>
            </p:cNvSpPr>
            <p:nvPr/>
          </p:nvSpPr>
          <p:spPr bwMode="auto">
            <a:xfrm>
              <a:off x="2332" y="1122"/>
              <a:ext cx="339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1600"/>
                <a:t>Input</a:t>
              </a:r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2290" y="3343"/>
              <a:ext cx="423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1600"/>
                <a:t>Output</a:t>
              </a:r>
            </a:p>
          </p:txBody>
        </p:sp>
        <p:sp>
          <p:nvSpPr>
            <p:cNvPr id="27" name="Text Box 16"/>
            <p:cNvSpPr txBox="1">
              <a:spLocks noChangeArrowheads="1"/>
            </p:cNvSpPr>
            <p:nvPr/>
          </p:nvSpPr>
          <p:spPr bwMode="auto">
            <a:xfrm>
              <a:off x="2162" y="1854"/>
              <a:ext cx="777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sz="1600"/>
                <a:t>Input line</a:t>
              </a:r>
            </a:p>
            <a:p>
              <a:pPr algn="ctr" eaLnBrk="0" hangingPunct="0"/>
              <a:r>
                <a:rPr lang="en-US" altLang="en-US" sz="1600"/>
                <a:t>(Pattern Space)</a:t>
              </a:r>
            </a:p>
          </p:txBody>
        </p:sp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2998" y="2493"/>
              <a:ext cx="1000" cy="3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/>
                <a:t>Hold Space</a:t>
              </a:r>
              <a:endParaRPr lang="en-US" altLang="en-US" sz="2000"/>
            </a:p>
          </p:txBody>
        </p:sp>
        <p:sp>
          <p:nvSpPr>
            <p:cNvPr id="29" name="Line 18"/>
            <p:cNvSpPr>
              <a:spLocks noChangeShapeType="1"/>
            </p:cNvSpPr>
            <p:nvPr/>
          </p:nvSpPr>
          <p:spPr bwMode="auto">
            <a:xfrm>
              <a:off x="3041" y="2187"/>
              <a:ext cx="174" cy="30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50779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Address Specification</a:t>
            </a:r>
          </a:p>
        </p:txBody>
      </p:sp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Addresses could be line numbers or regular expressions</a:t>
            </a:r>
          </a:p>
          <a:p>
            <a:pPr lvl="1"/>
            <a:r>
              <a:rPr lang="en-US" altLang="en-US" dirty="0"/>
              <a:t>No address – each line</a:t>
            </a:r>
          </a:p>
          <a:p>
            <a:pPr lvl="1"/>
            <a:r>
              <a:rPr lang="en-US" altLang="en-US" dirty="0"/>
              <a:t>One address – only that line</a:t>
            </a:r>
          </a:p>
          <a:p>
            <a:pPr lvl="1"/>
            <a:r>
              <a:rPr lang="en-US" altLang="en-US" dirty="0"/>
              <a:t>Two comma separated addresses – All lines in between</a:t>
            </a:r>
          </a:p>
          <a:p>
            <a:pPr lvl="1"/>
            <a:r>
              <a:rPr lang="en-US" altLang="en-US" dirty="0"/>
              <a:t>! – All other lines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F71D7E-B1AE-4E9F-AD72-EFD0FF2A5F27}"/>
              </a:ext>
            </a:extLst>
          </p:cNvPr>
          <p:cNvGrpSpPr/>
          <p:nvPr/>
        </p:nvGrpSpPr>
        <p:grpSpPr>
          <a:xfrm>
            <a:off x="5148064" y="2996952"/>
            <a:ext cx="3240360" cy="1905600"/>
            <a:chOff x="5148064" y="2996952"/>
            <a:chExt cx="3240360" cy="19056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8CC3562-70B8-4951-9104-61DB6EC28456}"/>
                </a:ext>
              </a:extLst>
            </p:cNvPr>
            <p:cNvSpPr txBox="1"/>
            <p:nvPr/>
          </p:nvSpPr>
          <p:spPr>
            <a:xfrm>
              <a:off x="5220072" y="4256221"/>
              <a:ext cx="3168352" cy="646331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dirty="0"/>
                <a:t>But: delete 2 separate </a:t>
              </a:r>
              <a:r>
                <a:rPr lang="nl-BE" dirty="0" err="1"/>
                <a:t>lines</a:t>
              </a:r>
              <a:r>
                <a:rPr lang="nl-BE" dirty="0"/>
                <a:t>: </a:t>
              </a:r>
              <a:r>
                <a:rPr lang="nl-BE" dirty="0" err="1"/>
                <a:t>sed</a:t>
              </a:r>
              <a:r>
                <a:rPr lang="nl-BE" dirty="0"/>
                <a:t> '1d;4d' 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2F0E6C1-7685-4104-97A6-8861AB67E1D6}"/>
                </a:ext>
              </a:extLst>
            </p:cNvPr>
            <p:cNvCxnSpPr/>
            <p:nvPr/>
          </p:nvCxnSpPr>
          <p:spPr>
            <a:xfrm flipH="1" flipV="1">
              <a:off x="5148064" y="2996952"/>
              <a:ext cx="432048" cy="1259269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48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dirty="0" err="1"/>
              <a:t>Some</a:t>
            </a:r>
            <a:r>
              <a:rPr lang="pl-PL" altLang="en-US" dirty="0"/>
              <a:t> c</a:t>
            </a:r>
            <a:r>
              <a:rPr lang="en-US" altLang="en-US" dirty="0" err="1"/>
              <a:t>ommands</a:t>
            </a:r>
            <a:r>
              <a:rPr lang="en-US" altLang="en-US" dirty="0"/>
              <a:t> Available To </a:t>
            </a:r>
            <a:r>
              <a:rPr lang="en-US" altLang="en-US" dirty="0" err="1"/>
              <a:t>sed</a:t>
            </a:r>
            <a:endParaRPr lang="en-US" altLang="en-US" dirty="0"/>
          </a:p>
        </p:txBody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a\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Append text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c\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Replace text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i\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Insert text before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d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Delete lines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Make substitutions</a:t>
            </a:r>
          </a:p>
        </p:txBody>
      </p:sp>
    </p:spTree>
    <p:extLst>
      <p:ext uri="{BB962C8B-B14F-4D97-AF65-F5344CB8AC3E}">
        <p14:creationId xmlns:p14="http://schemas.microsoft.com/office/powerpoint/2010/main" val="40309758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98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22238" indent="-112713">
              <a:buFontTx/>
              <a:buNone/>
            </a:pPr>
            <a:r>
              <a:rPr kumimoji="0" lang="en-US" altLang="en-US" sz="2000" b="1" dirty="0"/>
              <a:t>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	p</a:t>
            </a:r>
            <a:r>
              <a:rPr kumimoji="0" lang="en-US" altLang="en-US" sz="2000" dirty="0">
                <a:solidFill>
                  <a:srgbClr val="3366FF"/>
                </a:solidFill>
              </a:rPr>
              <a:t> - print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r</a:t>
            </a:r>
            <a:r>
              <a:rPr kumimoji="0" lang="en-US" altLang="en-US" sz="2000" dirty="0">
                <a:solidFill>
                  <a:srgbClr val="3366FF"/>
                </a:solidFill>
              </a:rPr>
              <a:t>  - read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w</a:t>
            </a:r>
            <a:r>
              <a:rPr kumimoji="0" lang="en-US" altLang="en-US" sz="2000" dirty="0">
                <a:solidFill>
                  <a:srgbClr val="3366FF"/>
                </a:solidFill>
              </a:rPr>
              <a:t> - write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y</a:t>
            </a:r>
            <a:r>
              <a:rPr kumimoji="0" lang="en-US" altLang="en-US" sz="2000" dirty="0">
                <a:solidFill>
                  <a:srgbClr val="3366FF"/>
                </a:solidFill>
              </a:rPr>
              <a:t>  - transform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= - display line number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N - append the next line to the current one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q</a:t>
            </a:r>
            <a:r>
              <a:rPr kumimoji="0" lang="en-US" altLang="en-US" sz="2000" dirty="0">
                <a:solidFill>
                  <a:srgbClr val="3366FF"/>
                </a:solidFill>
              </a:rPr>
              <a:t> - quit</a:t>
            </a:r>
          </a:p>
        </p:txBody>
      </p:sp>
      <p:sp>
        <p:nvSpPr>
          <p:cNvPr id="221197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dirty="0" err="1"/>
              <a:t>More</a:t>
            </a:r>
            <a:r>
              <a:rPr lang="pl-PL" altLang="en-US" dirty="0"/>
              <a:t> </a:t>
            </a:r>
            <a:r>
              <a:rPr lang="pl-PL" altLang="en-US" dirty="0" err="1"/>
              <a:t>sed</a:t>
            </a:r>
            <a:r>
              <a:rPr lang="pl-PL" altLang="en-US" dirty="0"/>
              <a:t> c</a:t>
            </a:r>
            <a:r>
              <a:rPr lang="en-US" altLang="en-US" dirty="0" err="1"/>
              <a:t>ommands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598018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196752"/>
            <a:ext cx="8010525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4128" y="2060848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Append after 2nd line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765806" y="2380238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26398" y="338660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Replace</a:t>
            </a:r>
            <a:r>
              <a:rPr lang="pl-PL" dirty="0">
                <a:solidFill>
                  <a:srgbClr val="FF0000"/>
                </a:solidFill>
              </a:rPr>
              <a:t> 4th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568076" y="3705999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4450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Examples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196752"/>
            <a:ext cx="6991350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2080" y="2060848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Insert before “Line”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837814" y="2380238"/>
            <a:ext cx="526274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08104" y="415809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FF0000"/>
                </a:solidFill>
              </a:rPr>
              <a:t>Delete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r>
              <a:rPr lang="en-US" dirty="0">
                <a:solidFill>
                  <a:srgbClr val="FF0000"/>
                </a:solidFill>
              </a:rPr>
              <a:t>s 1-3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549782" y="4477482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4342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Would You Want To Use sed?</a:t>
            </a:r>
          </a:p>
        </p:txBody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/>
              <a:t>sed</a:t>
            </a:r>
            <a:r>
              <a:rPr lang="en-US" altLang="en-US" dirty="0"/>
              <a:t> works on streams, so it is perfect to be placed in the middle of a pipe in order to change the output from one format to another</a:t>
            </a:r>
          </a:p>
          <a:p>
            <a:r>
              <a:rPr lang="en-US" altLang="en-US" dirty="0"/>
              <a:t>Example:</a:t>
            </a:r>
          </a:p>
          <a:p>
            <a:pPr lvl="1"/>
            <a:r>
              <a:rPr lang="en-US" altLang="en-US" dirty="0"/>
              <a:t>If a program always prints out 4 lines of junk for every good line, </a:t>
            </a:r>
            <a:r>
              <a:rPr lang="en-US" altLang="en-US" dirty="0" err="1"/>
              <a:t>sed</a:t>
            </a:r>
            <a:r>
              <a:rPr lang="en-US" altLang="en-US" dirty="0"/>
              <a:t> can be used to weed out the junk</a:t>
            </a:r>
          </a:p>
        </p:txBody>
      </p:sp>
    </p:spTree>
    <p:extLst>
      <p:ext uri="{BB962C8B-B14F-4D97-AF65-F5344CB8AC3E}">
        <p14:creationId xmlns:p14="http://schemas.microsoft.com/office/powerpoint/2010/main" val="40787422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38" y="1123052"/>
            <a:ext cx="8010525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0072" y="3284984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Delete lines without numbers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765806" y="3604374"/>
            <a:ext cx="526274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8030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altLang="en-US"/>
              <a:t>Sed Usage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4625" indent="-174625"/>
            <a:r>
              <a:rPr lang="en-US" altLang="en-US" dirty="0"/>
              <a:t>Edit </a:t>
            </a:r>
            <a:r>
              <a:rPr lang="en-US" altLang="en-US" dirty="0">
                <a:solidFill>
                  <a:srgbClr val="3366FF"/>
                </a:solidFill>
              </a:rPr>
              <a:t>files too large</a:t>
            </a:r>
            <a:r>
              <a:rPr lang="en-US" altLang="en-US" dirty="0"/>
              <a:t> for interactive editing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Edit any size files where </a:t>
            </a:r>
            <a:r>
              <a:rPr lang="en-US" altLang="en-US" dirty="0">
                <a:solidFill>
                  <a:srgbClr val="3366FF"/>
                </a:solidFill>
              </a:rPr>
              <a:t>editing sequence is too complicated</a:t>
            </a:r>
            <a:r>
              <a:rPr lang="en-US" altLang="en-US" dirty="0"/>
              <a:t> to type in interactive mode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Perform </a:t>
            </a:r>
            <a:r>
              <a:rPr lang="en-US" altLang="en-US" dirty="0">
                <a:solidFill>
                  <a:srgbClr val="3366FF"/>
                </a:solidFill>
              </a:rPr>
              <a:t>“multiple global” editing</a:t>
            </a:r>
            <a:r>
              <a:rPr lang="en-US" altLang="en-US" dirty="0"/>
              <a:t> functions efficiently in one pass through the input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Edit </a:t>
            </a:r>
            <a:r>
              <a:rPr lang="en-US" altLang="en-US" dirty="0">
                <a:solidFill>
                  <a:srgbClr val="3366FF"/>
                </a:solidFill>
              </a:rPr>
              <a:t>multiples files</a:t>
            </a:r>
            <a:r>
              <a:rPr lang="en-US" altLang="en-US" dirty="0"/>
              <a:t> automatically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Good tool for </a:t>
            </a:r>
            <a:r>
              <a:rPr lang="en-US" altLang="en-US" dirty="0">
                <a:solidFill>
                  <a:srgbClr val="3366FF"/>
                </a:solidFill>
              </a:rPr>
              <a:t>writing conversion programs</a:t>
            </a:r>
          </a:p>
        </p:txBody>
      </p:sp>
    </p:spTree>
    <p:extLst>
      <p:ext uri="{BB962C8B-B14F-4D97-AF65-F5344CB8AC3E}">
        <p14:creationId xmlns:p14="http://schemas.microsoft.com/office/powerpoint/2010/main" val="828389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Conceptual overview</a:t>
            </a:r>
          </a:p>
        </p:txBody>
      </p:sp>
      <p:sp>
        <p:nvSpPr>
          <p:cNvPr id="2099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A </a:t>
            </a:r>
            <a:r>
              <a:rPr lang="en-US" altLang="en-US" sz="2000" dirty="0">
                <a:solidFill>
                  <a:srgbClr val="3366FF"/>
                </a:solidFill>
              </a:rPr>
              <a:t>script</a:t>
            </a:r>
            <a:r>
              <a:rPr lang="en-US" altLang="en-US" sz="2000" dirty="0"/>
              <a:t> is read which contains </a:t>
            </a:r>
            <a:r>
              <a:rPr lang="en-US" altLang="en-US" sz="2000" dirty="0">
                <a:solidFill>
                  <a:srgbClr val="3366FF"/>
                </a:solidFill>
              </a:rPr>
              <a:t>a list of editing commands</a:t>
            </a:r>
          </a:p>
          <a:p>
            <a:pPr lvl="1"/>
            <a:r>
              <a:rPr lang="en-US" altLang="en-US" sz="2000" dirty="0"/>
              <a:t>Can be specified in a </a:t>
            </a:r>
            <a:r>
              <a:rPr lang="en-US" altLang="en-US" sz="2000" dirty="0">
                <a:solidFill>
                  <a:srgbClr val="3366FF"/>
                </a:solidFill>
              </a:rPr>
              <a:t>file or as an argument</a:t>
            </a:r>
          </a:p>
          <a:p>
            <a:r>
              <a:rPr lang="en-US" altLang="en-US" sz="2000" dirty="0"/>
              <a:t>Before any editing is done, </a:t>
            </a:r>
            <a:r>
              <a:rPr lang="en-US" altLang="en-US" sz="2000" dirty="0">
                <a:solidFill>
                  <a:srgbClr val="3366FF"/>
                </a:solidFill>
              </a:rPr>
              <a:t>all editing commands are compiled</a:t>
            </a:r>
            <a:r>
              <a:rPr lang="en-US" altLang="en-US" sz="2000" dirty="0"/>
              <a:t> into a form to be more efficient during the execution phase.</a:t>
            </a:r>
          </a:p>
          <a:p>
            <a:r>
              <a:rPr lang="en-US" altLang="en-US" sz="2000" dirty="0"/>
              <a:t>All editing commands in a </a:t>
            </a:r>
            <a:r>
              <a:rPr lang="en-US" altLang="en-US" sz="2000" dirty="0" err="1"/>
              <a:t>sed</a:t>
            </a:r>
            <a:r>
              <a:rPr lang="en-US" altLang="en-US" sz="2000" dirty="0"/>
              <a:t> script are </a:t>
            </a:r>
            <a:r>
              <a:rPr lang="en-US" altLang="en-US" sz="2000" dirty="0">
                <a:solidFill>
                  <a:srgbClr val="3366FF"/>
                </a:solidFill>
              </a:rPr>
              <a:t>applied in order to each input line</a:t>
            </a:r>
            <a:r>
              <a:rPr lang="en-US" altLang="en-US" sz="2000" dirty="0"/>
              <a:t>.</a:t>
            </a:r>
          </a:p>
          <a:p>
            <a:r>
              <a:rPr lang="en-US" altLang="en-US" sz="2000" dirty="0"/>
              <a:t>If a command changes the input, </a:t>
            </a:r>
            <a:r>
              <a:rPr lang="en-US" altLang="en-US" sz="2000" dirty="0">
                <a:solidFill>
                  <a:srgbClr val="3366FF"/>
                </a:solidFill>
              </a:rPr>
              <a:t>subsequent command address will be applied to the current (modified) line</a:t>
            </a:r>
            <a:r>
              <a:rPr lang="en-US" altLang="en-US" sz="2000" dirty="0"/>
              <a:t> in the pattern space, not the original input line.</a:t>
            </a:r>
          </a:p>
          <a:p>
            <a:r>
              <a:rPr lang="en-US" altLang="en-US" sz="2000" dirty="0"/>
              <a:t>The </a:t>
            </a:r>
            <a:r>
              <a:rPr lang="en-US" altLang="en-US" sz="2000" dirty="0">
                <a:solidFill>
                  <a:srgbClr val="3366FF"/>
                </a:solidFill>
              </a:rPr>
              <a:t>original input file is unchanged </a:t>
            </a:r>
            <a:r>
              <a:rPr lang="en-US" altLang="en-US" sz="2000" dirty="0"/>
              <a:t>(</a:t>
            </a:r>
            <a:r>
              <a:rPr lang="en-US" altLang="en-US" sz="2000" dirty="0" err="1"/>
              <a:t>sed</a:t>
            </a:r>
            <a:r>
              <a:rPr lang="en-US" altLang="en-US" sz="2000" dirty="0"/>
              <a:t> is a filter), and the </a:t>
            </a:r>
            <a:r>
              <a:rPr lang="en-US" altLang="en-US" sz="2000" dirty="0">
                <a:solidFill>
                  <a:srgbClr val="3366FF"/>
                </a:solidFill>
              </a:rPr>
              <a:t>results are sent to standard output</a:t>
            </a:r>
            <a:r>
              <a:rPr lang="en-US" altLang="en-US" sz="2000" dirty="0"/>
              <a:t> (but can be redirected to a file).</a:t>
            </a:r>
          </a:p>
        </p:txBody>
      </p:sp>
    </p:spTree>
    <p:extLst>
      <p:ext uri="{BB962C8B-B14F-4D97-AF65-F5344CB8AC3E}">
        <p14:creationId xmlns:p14="http://schemas.microsoft.com/office/powerpoint/2010/main" val="4258968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Input and </a:t>
            </a:r>
            <a:r>
              <a:rPr lang="pl-PL" dirty="0" err="1"/>
              <a:t>Output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Programs and commands can contain an input and output.  These are called ‘streams’.  UNIX programming is oftentimes stream based.  </a:t>
            </a:r>
          </a:p>
          <a:p>
            <a:endParaRPr lang="en-US" altLang="en-US" dirty="0"/>
          </a:p>
          <a:p>
            <a:r>
              <a:rPr lang="en-US" altLang="en-US" dirty="0"/>
              <a:t>STDIN – ‘standard input,’ or input from the keyboard</a:t>
            </a:r>
          </a:p>
          <a:p>
            <a:r>
              <a:rPr lang="en-US" altLang="en-US" dirty="0"/>
              <a:t>SDTOUT – ‘standard output,’ or output to the screen</a:t>
            </a:r>
          </a:p>
          <a:p>
            <a:r>
              <a:rPr lang="en-US" altLang="en-US" dirty="0"/>
              <a:t>STDERR – ‘standard error,’ error output which is sent to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6477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r>
              <a:rPr lang="en-US" altLang="en-US" dirty="0" err="1">
                <a:solidFill>
                  <a:srgbClr val="3366FF"/>
                </a:solidFill>
              </a:rPr>
              <a:t>sed</a:t>
            </a:r>
            <a:r>
              <a:rPr lang="en-US" altLang="en-US" dirty="0">
                <a:solidFill>
                  <a:srgbClr val="3366FF"/>
                </a:solidFill>
              </a:rPr>
              <a:t> [-n] [-e] [‘command’] [file…] </a:t>
            </a:r>
          </a:p>
          <a:p>
            <a:endParaRPr lang="en-US" altLang="en-US" dirty="0"/>
          </a:p>
          <a:p>
            <a:r>
              <a:rPr lang="en-US" altLang="en-US" dirty="0" err="1">
                <a:solidFill>
                  <a:srgbClr val="3366FF"/>
                </a:solidFill>
              </a:rPr>
              <a:t>sed</a:t>
            </a:r>
            <a:r>
              <a:rPr lang="en-US" altLang="en-US" dirty="0">
                <a:solidFill>
                  <a:srgbClr val="3366FF"/>
                </a:solidFill>
              </a:rPr>
              <a:t> [-n] [-f </a:t>
            </a:r>
            <a:r>
              <a:rPr lang="en-US" altLang="en-US" dirty="0" err="1">
                <a:solidFill>
                  <a:srgbClr val="3366FF"/>
                </a:solidFill>
              </a:rPr>
              <a:t>scriptfile</a:t>
            </a:r>
            <a:r>
              <a:rPr lang="en-US" altLang="en-US" dirty="0">
                <a:solidFill>
                  <a:srgbClr val="3366FF"/>
                </a:solidFill>
              </a:rPr>
              <a:t>] [file…]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rgbClr val="3366FF"/>
                </a:solidFill>
              </a:rPr>
              <a:t>-n</a:t>
            </a:r>
            <a:r>
              <a:rPr lang="en-US" altLang="en-US" dirty="0"/>
              <a:t> - only print lines specified with the print command (or the ‘p’ flag of the substitute (‘s’) command)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-f</a:t>
            </a:r>
            <a:r>
              <a:rPr lang="en-US" altLang="en-US" dirty="0"/>
              <a:t> </a:t>
            </a:r>
            <a:r>
              <a:rPr lang="en-US" altLang="en-US" dirty="0" err="1"/>
              <a:t>scriptfile</a:t>
            </a:r>
            <a:r>
              <a:rPr lang="en-US" altLang="en-US" dirty="0"/>
              <a:t> - next argument is a filename containing editing commands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-e</a:t>
            </a:r>
            <a:r>
              <a:rPr lang="en-US" altLang="en-US" dirty="0"/>
              <a:t> command - the next argument is an editing command rather than a filename, useful if multiple commands are specified</a:t>
            </a:r>
          </a:p>
        </p:txBody>
      </p:sp>
      <p:sp>
        <p:nvSpPr>
          <p:cNvPr id="2109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sed Syntax</a:t>
            </a:r>
          </a:p>
        </p:txBody>
      </p:sp>
    </p:spTree>
    <p:extLst>
      <p:ext uri="{BB962C8B-B14F-4D97-AF65-F5344CB8AC3E}">
        <p14:creationId xmlns:p14="http://schemas.microsoft.com/office/powerpoint/2010/main" val="34833229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/>
              <a:t>sed</a:t>
            </a:r>
            <a:r>
              <a:rPr lang="en-US" dirty="0"/>
              <a:t> syntax</a:t>
            </a:r>
          </a:p>
        </p:txBody>
      </p:sp>
      <p:sp>
        <p:nvSpPr>
          <p:cNvPr id="10242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2C728B3-C811-4A74-B5C3-FB1E1B71C8C1}" type="slidenum">
              <a:rPr lang="en-US" altLang="en-US" sz="1400">
                <a:solidFill>
                  <a:srgbClr val="FFFFFF"/>
                </a:solidFill>
              </a:rPr>
              <a:pPr/>
              <a:t>81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614045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0773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Commands</a:t>
            </a:r>
          </a:p>
        </p:txBody>
      </p:sp>
      <p:sp>
        <p:nvSpPr>
          <p:cNvPr id="21811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command is a single letter</a:t>
            </a:r>
          </a:p>
          <a:p>
            <a:endParaRPr lang="en-US" altLang="en-US" dirty="0"/>
          </a:p>
          <a:p>
            <a:r>
              <a:rPr lang="en-US" altLang="en-US" dirty="0"/>
              <a:t>Example: </a:t>
            </a:r>
          </a:p>
          <a:p>
            <a:endParaRPr lang="en-US" altLang="en-US" dirty="0"/>
          </a:p>
          <a:p>
            <a:pPr>
              <a:buFontTx/>
              <a:buNone/>
            </a:pPr>
            <a:r>
              <a:rPr lang="en-US" altLang="en-US" dirty="0">
                <a:solidFill>
                  <a:srgbClr val="3366FF"/>
                </a:solidFill>
              </a:rPr>
              <a:t>Deletion: d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[address1][,address2]d</a:t>
            </a:r>
          </a:p>
          <a:p>
            <a:endParaRPr lang="en-US" altLang="en-US" dirty="0"/>
          </a:p>
          <a:p>
            <a:r>
              <a:rPr lang="en-US" altLang="en-US" dirty="0"/>
              <a:t>Delete the addressed line(s) from the pattern space; line(s) not passed to standard output. </a:t>
            </a:r>
          </a:p>
          <a:p>
            <a:r>
              <a:rPr lang="en-US" altLang="en-US" dirty="0"/>
              <a:t>A new line of input is read and editing resumes with the first command of the script.</a:t>
            </a:r>
          </a:p>
        </p:txBody>
      </p:sp>
    </p:spTree>
    <p:extLst>
      <p:ext uri="{BB962C8B-B14F-4D97-AF65-F5344CB8AC3E}">
        <p14:creationId xmlns:p14="http://schemas.microsoft.com/office/powerpoint/2010/main" val="15088813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40000" y="1196752"/>
            <a:ext cx="8604000" cy="4428000"/>
          </a:xfrm>
        </p:spPr>
        <p:txBody>
          <a:bodyPr/>
          <a:lstStyle/>
          <a:p>
            <a:pPr>
              <a:buFontTx/>
              <a:buNone/>
            </a:pPr>
            <a:r>
              <a:rPr lang="pl-PL" altLang="en-US" sz="2000" dirty="0">
                <a:solidFill>
                  <a:srgbClr val="FF0066"/>
                </a:solidFill>
              </a:rPr>
              <a:t>d  </a:t>
            </a:r>
            <a:r>
              <a:rPr lang="en-US" altLang="en-US" sz="2000" dirty="0"/>
              <a:t>		</a:t>
            </a:r>
            <a:r>
              <a:rPr lang="pl-PL" altLang="en-US" sz="2000" dirty="0"/>
              <a:t>	</a:t>
            </a:r>
            <a:r>
              <a:rPr lang="en-US" altLang="en-US" sz="2000" dirty="0"/>
              <a:t>deletes all lines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6d</a:t>
            </a:r>
            <a:r>
              <a:rPr lang="en-US" altLang="en-US" sz="2000" dirty="0"/>
              <a:t>		</a:t>
            </a:r>
            <a:r>
              <a:rPr lang="pl-PL" altLang="en-US" sz="2000" dirty="0"/>
              <a:t>	</a:t>
            </a:r>
            <a:r>
              <a:rPr lang="en-US" altLang="en-US" sz="2000" dirty="0"/>
              <a:t>deletes line 6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/^$/d</a:t>
            </a:r>
            <a:r>
              <a:rPr lang="en-US" altLang="en-US" sz="2000" dirty="0"/>
              <a:t>		deletes all blank lines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1,10d</a:t>
            </a:r>
            <a:r>
              <a:rPr lang="en-US" altLang="en-US" sz="2000" dirty="0"/>
              <a:t>		deletes lines 1 through 10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1,/^$/d</a:t>
            </a:r>
            <a:r>
              <a:rPr lang="en-US" altLang="en-US" sz="2000" dirty="0"/>
              <a:t>		deletes from line 1 through the first blank line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/^$/,$d</a:t>
            </a:r>
            <a:r>
              <a:rPr lang="en-US" altLang="en-US" sz="2000" dirty="0"/>
              <a:t>		deletes from the first blank line through 					the last line of the file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/^$/,10d</a:t>
            </a:r>
            <a:r>
              <a:rPr lang="en-US" altLang="en-US" sz="2000" dirty="0"/>
              <a:t>		deletes from the first blank line through line 10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</a:t>
            </a:r>
            <a:r>
              <a:rPr lang="en-US" altLang="en-US" sz="2000" dirty="0" err="1">
                <a:solidFill>
                  <a:srgbClr val="FF0066"/>
                </a:solidFill>
              </a:rPr>
              <a:t>ya</a:t>
            </a:r>
            <a:r>
              <a:rPr lang="en-US" altLang="en-US" sz="2000" dirty="0">
                <a:solidFill>
                  <a:srgbClr val="FF0066"/>
                </a:solidFill>
              </a:rPr>
              <a:t>*y/,/[0-9]$/d</a:t>
            </a:r>
            <a:r>
              <a:rPr lang="en-US" altLang="en-US" sz="2000" dirty="0"/>
              <a:t>	deletes from the first line that begins</a:t>
            </a:r>
            <a:r>
              <a:rPr lang="pl-PL" altLang="en-US" sz="2000" dirty="0"/>
              <a:t> </a:t>
            </a:r>
            <a:r>
              <a:rPr lang="en-US" altLang="en-US" sz="2000" dirty="0"/>
              <a:t>with yay, </a:t>
            </a:r>
            <a:r>
              <a:rPr lang="en-US" altLang="en-US" sz="2000" dirty="0" err="1"/>
              <a:t>yaay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yaaay</a:t>
            </a:r>
            <a:r>
              <a:rPr lang="en-US" altLang="en-US" sz="2000" dirty="0"/>
              <a:t>, </a:t>
            </a:r>
            <a:r>
              <a:rPr lang="pl-PL" altLang="en-US" sz="2000" dirty="0"/>
              <a:t>		</a:t>
            </a:r>
            <a:r>
              <a:rPr lang="en-US" altLang="en-US" sz="2000" dirty="0" err="1"/>
              <a:t>etc</a:t>
            </a:r>
            <a:r>
              <a:rPr lang="pl-PL" altLang="en-US" sz="2000" dirty="0"/>
              <a:t>. </a:t>
            </a:r>
            <a:r>
              <a:rPr lang="en-US" altLang="en-US" sz="2000" dirty="0"/>
              <a:t>through</a:t>
            </a:r>
            <a:r>
              <a:rPr lang="pl-PL" altLang="en-US" sz="2000" dirty="0"/>
              <a:t> </a:t>
            </a:r>
            <a:r>
              <a:rPr lang="en-US" altLang="en-US" sz="2000" dirty="0"/>
              <a:t>the first line that ends with a digit</a:t>
            </a:r>
          </a:p>
        </p:txBody>
      </p:sp>
      <p:sp>
        <p:nvSpPr>
          <p:cNvPr id="21914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Address and Command Examples: delete</a:t>
            </a:r>
          </a:p>
        </p:txBody>
      </p:sp>
    </p:spTree>
    <p:extLst>
      <p:ext uri="{BB962C8B-B14F-4D97-AF65-F5344CB8AC3E}">
        <p14:creationId xmlns:p14="http://schemas.microsoft.com/office/powerpoint/2010/main" val="29632255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Braces {}</a:t>
            </a:r>
            <a:r>
              <a:rPr lang="en-US" altLang="en-US" dirty="0"/>
              <a:t> can be used to apply multiple commands to an address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[address][,address]{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command1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command2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command3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}</a:t>
            </a:r>
            <a:endParaRPr lang="en-US" altLang="en-US" dirty="0">
              <a:solidFill>
                <a:srgbClr val="3366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The opening brace must be the last character on a line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closing brace must be on a line by itself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Make sure there are no spaces following the braces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Alternatively, use “;” after each command: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[address][,address]{command1; command2; command3; } </a:t>
            </a:r>
          </a:p>
        </p:txBody>
      </p:sp>
      <p:sp>
        <p:nvSpPr>
          <p:cNvPr id="2201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Multiple Commands</a:t>
            </a:r>
          </a:p>
        </p:txBody>
      </p:sp>
    </p:spTree>
    <p:extLst>
      <p:ext uri="{BB962C8B-B14F-4D97-AF65-F5344CB8AC3E}">
        <p14:creationId xmlns:p14="http://schemas.microsoft.com/office/powerpoint/2010/main" val="6985082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Print</a:t>
            </a:r>
          </a:p>
        </p:txBody>
      </p:sp>
      <p:sp>
        <p:nvSpPr>
          <p:cNvPr id="22221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3366FF"/>
                </a:solidFill>
              </a:rPr>
              <a:t>The print command (p) can be </a:t>
            </a:r>
            <a:r>
              <a:rPr lang="en-US" altLang="en-US" dirty="0"/>
              <a:t>used to force the pattern space to be output, useful if the -n option has been specified</a:t>
            </a:r>
          </a:p>
          <a:p>
            <a:r>
              <a:rPr lang="en-US" altLang="en-US" dirty="0"/>
              <a:t>Syntax: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[address1[,address2]]p</a:t>
            </a:r>
          </a:p>
          <a:p>
            <a:r>
              <a:rPr lang="en-US" altLang="en-US" dirty="0"/>
              <a:t>Note: if the -n or #n option has not been specified, p will cause the line to be output twice!</a:t>
            </a:r>
          </a:p>
          <a:p>
            <a:r>
              <a:rPr lang="en-US" altLang="en-US" dirty="0"/>
              <a:t>Examples:</a:t>
            </a:r>
          </a:p>
          <a:p>
            <a:pP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>
                <a:solidFill>
                  <a:srgbClr val="FF0066"/>
                </a:solidFill>
              </a:rPr>
              <a:t>1,5p</a:t>
            </a:r>
            <a:r>
              <a:rPr lang="en-US" altLang="en-US" dirty="0"/>
              <a:t>		will display lines 1 through 5</a:t>
            </a:r>
          </a:p>
          <a:p>
            <a:pP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>
                <a:solidFill>
                  <a:srgbClr val="FF0066"/>
                </a:solidFill>
              </a:rPr>
              <a:t>/^$/,$p</a:t>
            </a:r>
            <a:r>
              <a:rPr lang="en-US" altLang="en-US" dirty="0"/>
              <a:t>		will display the lines from the first</a:t>
            </a:r>
          </a:p>
          <a:p>
            <a:pPr>
              <a:buFontTx/>
              <a:buNone/>
            </a:pPr>
            <a:r>
              <a:rPr lang="en-US" altLang="en-US" dirty="0"/>
              <a:t>	 		blank line through the last line of the file</a:t>
            </a:r>
          </a:p>
        </p:txBody>
      </p:sp>
    </p:spTree>
    <p:extLst>
      <p:ext uri="{BB962C8B-B14F-4D97-AF65-F5344CB8AC3E}">
        <p14:creationId xmlns:p14="http://schemas.microsoft.com/office/powerpoint/2010/main" val="34895925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Substitute</a:t>
            </a:r>
          </a:p>
        </p:txBody>
      </p:sp>
      <p:sp>
        <p:nvSpPr>
          <p:cNvPr id="22323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Syntax: 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[address(</a:t>
            </a:r>
            <a:r>
              <a:rPr lang="en-US" altLang="en-US" dirty="0" err="1">
                <a:solidFill>
                  <a:srgbClr val="FF0066"/>
                </a:solidFill>
              </a:rPr>
              <a:t>es</a:t>
            </a:r>
            <a:r>
              <a:rPr lang="en-US" altLang="en-US" dirty="0">
                <a:solidFill>
                  <a:srgbClr val="FF0066"/>
                </a:solidFill>
              </a:rPr>
              <a:t>)]s/pattern/replacement/[flags]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pattern</a:t>
            </a:r>
            <a:r>
              <a:rPr lang="en-US" altLang="en-US" dirty="0"/>
              <a:t> - search pattern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replacement</a:t>
            </a:r>
            <a:r>
              <a:rPr lang="en-US" altLang="en-US" dirty="0"/>
              <a:t> - replacement string for pattern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flags</a:t>
            </a:r>
            <a:r>
              <a:rPr lang="en-US" altLang="en-US" dirty="0"/>
              <a:t> - optionally any of the following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n</a:t>
            </a:r>
            <a:r>
              <a:rPr lang="en-US" altLang="en-US" dirty="0"/>
              <a:t>		a number from 1 to 512 indicating which 			occurrence of pattern should be replaced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g</a:t>
            </a:r>
            <a:r>
              <a:rPr lang="en-US" altLang="en-US" dirty="0"/>
              <a:t>		global, replace all occurrences of pattern 			in pattern space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p</a:t>
            </a:r>
            <a:r>
              <a:rPr lang="en-US" altLang="en-US" dirty="0"/>
              <a:t>		print contents of pattern space</a:t>
            </a:r>
          </a:p>
        </p:txBody>
      </p:sp>
    </p:spTree>
    <p:extLst>
      <p:ext uri="{BB962C8B-B14F-4D97-AF65-F5344CB8AC3E}">
        <p14:creationId xmlns:p14="http://schemas.microsoft.com/office/powerpoint/2010/main" val="2072991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Substitute Examples</a:t>
            </a:r>
          </a:p>
        </p:txBody>
      </p:sp>
      <p:sp>
        <p:nvSpPr>
          <p:cNvPr id="2242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s/Puff Daddy/P. Diddy/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	Substitute P. Diddy for the first occurrence</a:t>
            </a:r>
          </a:p>
          <a:p>
            <a:pPr>
              <a:buFontTx/>
              <a:buNone/>
            </a:pPr>
            <a:r>
              <a:rPr lang="en-US" altLang="en-US" dirty="0"/>
              <a:t>			of Puff Daddy in pattern space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s/Tom/</a:t>
            </a:r>
            <a:r>
              <a:rPr lang="pl-PL" altLang="en-US" dirty="0">
                <a:solidFill>
                  <a:srgbClr val="FF0066"/>
                </a:solidFill>
              </a:rPr>
              <a:t>Fred</a:t>
            </a:r>
            <a:r>
              <a:rPr lang="en-US" altLang="en-US" dirty="0">
                <a:solidFill>
                  <a:srgbClr val="FF0066"/>
                </a:solidFill>
              </a:rPr>
              <a:t>/2</a:t>
            </a:r>
          </a:p>
          <a:p>
            <a:pPr>
              <a:buFontTx/>
              <a:buNone/>
            </a:pPr>
            <a:r>
              <a:rPr lang="en-US" altLang="en-US" dirty="0"/>
              <a:t>			Substitutes </a:t>
            </a:r>
            <a:r>
              <a:rPr lang="pl-PL" altLang="en-US" dirty="0"/>
              <a:t>Fred</a:t>
            </a:r>
            <a:r>
              <a:rPr lang="en-US" altLang="en-US" dirty="0"/>
              <a:t> for the second occurrence</a:t>
            </a:r>
          </a:p>
          <a:p>
            <a:pPr>
              <a:buFontTx/>
              <a:buNone/>
            </a:pPr>
            <a:r>
              <a:rPr lang="en-US" altLang="en-US" dirty="0"/>
              <a:t>			of Tom in the pattern space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s/wood/plastic/p</a:t>
            </a:r>
          </a:p>
          <a:p>
            <a:pPr>
              <a:buFontTx/>
              <a:buNone/>
            </a:pPr>
            <a:r>
              <a:rPr lang="en-US" altLang="en-US" dirty="0"/>
              <a:t>			Substitutes plastic for the first occurrence</a:t>
            </a:r>
          </a:p>
          <a:p>
            <a:pPr>
              <a:buFontTx/>
              <a:buNone/>
            </a:pPr>
            <a:r>
              <a:rPr lang="en-US" altLang="en-US" dirty="0"/>
              <a:t>			of wood and outputs (prints) pattern space</a:t>
            </a:r>
          </a:p>
        </p:txBody>
      </p:sp>
    </p:spTree>
    <p:extLst>
      <p:ext uri="{BB962C8B-B14F-4D97-AF65-F5344CB8AC3E}">
        <p14:creationId xmlns:p14="http://schemas.microsoft.com/office/powerpoint/2010/main" val="33197734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Append, Insert, and Change</a:t>
            </a:r>
          </a:p>
        </p:txBody>
      </p:sp>
      <p:sp>
        <p:nvSpPr>
          <p:cNvPr id="2273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Syntax for these commands is a little strange because they must be specified on multiple lines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append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[address]a\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text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insert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</a:t>
            </a:r>
            <a:r>
              <a:rPr lang="en-US" altLang="en-US" dirty="0" err="1">
                <a:solidFill>
                  <a:srgbClr val="FF0066"/>
                </a:solidFill>
              </a:rPr>
              <a:t>i</a:t>
            </a:r>
            <a:r>
              <a:rPr lang="en-US" altLang="en-US" dirty="0">
                <a:solidFill>
                  <a:srgbClr val="FF0066"/>
                </a:solidFill>
              </a:rPr>
              <a:t>\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text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change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[address(</a:t>
            </a:r>
            <a:r>
              <a:rPr lang="en-US" altLang="en-US" dirty="0" err="1">
                <a:solidFill>
                  <a:srgbClr val="FF0066"/>
                </a:solidFill>
              </a:rPr>
              <a:t>es</a:t>
            </a:r>
            <a:r>
              <a:rPr lang="en-US" altLang="en-US" dirty="0">
                <a:solidFill>
                  <a:srgbClr val="FF0066"/>
                </a:solidFill>
              </a:rPr>
              <a:t>)]c\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text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append/insert for </a:t>
            </a:r>
            <a:r>
              <a:rPr lang="en-US" altLang="en-US" dirty="0">
                <a:solidFill>
                  <a:srgbClr val="3366FF"/>
                </a:solidFill>
              </a:rPr>
              <a:t>single lines only</a:t>
            </a:r>
            <a:r>
              <a:rPr lang="en-US" altLang="en-US" dirty="0"/>
              <a:t>, not range</a:t>
            </a:r>
          </a:p>
        </p:txBody>
      </p:sp>
    </p:spTree>
    <p:extLst>
      <p:ext uri="{BB962C8B-B14F-4D97-AF65-F5344CB8AC3E}">
        <p14:creationId xmlns:p14="http://schemas.microsoft.com/office/powerpoint/2010/main" val="20227622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Append and Insert</a:t>
            </a:r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Append</a:t>
            </a:r>
            <a:r>
              <a:rPr lang="en-US" altLang="en-US" dirty="0"/>
              <a:t> places text </a:t>
            </a:r>
            <a:r>
              <a:rPr lang="en-US" altLang="en-US" dirty="0">
                <a:solidFill>
                  <a:srgbClr val="3366FF"/>
                </a:solidFill>
              </a:rPr>
              <a:t>after the current line</a:t>
            </a:r>
            <a:r>
              <a:rPr lang="en-US" altLang="en-US" dirty="0"/>
              <a:t> in pattern space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Insert</a:t>
            </a:r>
            <a:r>
              <a:rPr lang="en-US" altLang="en-US" dirty="0"/>
              <a:t> places text </a:t>
            </a:r>
            <a:r>
              <a:rPr lang="en-US" altLang="en-US" dirty="0">
                <a:solidFill>
                  <a:srgbClr val="3366FF"/>
                </a:solidFill>
              </a:rPr>
              <a:t>before the current line</a:t>
            </a:r>
            <a:r>
              <a:rPr lang="en-US" altLang="en-US" dirty="0"/>
              <a:t> in pattern space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each of these commands requires a </a:t>
            </a:r>
            <a:r>
              <a:rPr lang="en-US" altLang="en-US" dirty="0">
                <a:solidFill>
                  <a:srgbClr val="3366FF"/>
                </a:solidFill>
              </a:rPr>
              <a:t>\</a:t>
            </a:r>
            <a:r>
              <a:rPr lang="en-US" altLang="en-US" dirty="0"/>
              <a:t> following it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text must begin on the next line.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text begins with whitespace, </a:t>
            </a:r>
            <a:r>
              <a:rPr lang="en-US" altLang="en-US" dirty="0" err="1"/>
              <a:t>sed</a:t>
            </a:r>
            <a:r>
              <a:rPr lang="en-US" altLang="en-US" dirty="0"/>
              <a:t> will discard it unless you start the line with a </a:t>
            </a:r>
            <a:r>
              <a:rPr lang="en-US" altLang="en-US" dirty="0">
                <a:solidFill>
                  <a:srgbClr val="3366FF"/>
                </a:solidFill>
              </a:rPr>
              <a:t>\</a:t>
            </a:r>
          </a:p>
        </p:txBody>
      </p:sp>
    </p:spTree>
    <p:extLst>
      <p:ext uri="{BB962C8B-B14F-4D97-AF65-F5344CB8AC3E}">
        <p14:creationId xmlns:p14="http://schemas.microsoft.com/office/powerpoint/2010/main" val="1525344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Redirection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1686" indent="-293764" defTabSz="414726">
              <a:lnSpc>
                <a:spcPct val="90000"/>
              </a:lnSpc>
              <a:spcAft>
                <a:spcPts val="1293"/>
              </a:spcAft>
              <a:defRPr/>
            </a:pPr>
            <a:r>
              <a:rPr lang="en-US" dirty="0"/>
              <a:t>Often we want to save output (</a:t>
            </a:r>
            <a:r>
              <a:rPr lang="en-US" dirty="0" err="1"/>
              <a:t>stdout</a:t>
            </a:r>
            <a:r>
              <a:rPr lang="en-US" dirty="0"/>
              <a:t>) from a program to a file.  This can be done with the ‘redirection’ operator.</a:t>
            </a:r>
          </a:p>
          <a:p>
            <a:pPr marL="783372" lvl="1" indent="-260644" defTabSz="414726">
              <a:lnSpc>
                <a:spcPct val="90000"/>
              </a:lnSpc>
              <a:spcAft>
                <a:spcPts val="1032"/>
              </a:spcAft>
              <a:defRPr/>
            </a:pPr>
            <a:r>
              <a:rPr lang="en-US" b="1" dirty="0" err="1"/>
              <a:t>myprogram</a:t>
            </a:r>
            <a:r>
              <a:rPr lang="en-US" dirty="0"/>
              <a:t> </a:t>
            </a:r>
            <a:r>
              <a:rPr lang="en-US" i="1" dirty="0"/>
              <a:t>&gt; </a:t>
            </a:r>
            <a:r>
              <a:rPr lang="en-US" i="1" dirty="0" err="1"/>
              <a:t>myfile</a:t>
            </a:r>
            <a:r>
              <a:rPr lang="en-US" dirty="0"/>
              <a:t> – using the ‘&gt;’ operator we redirect the output from </a:t>
            </a:r>
            <a:r>
              <a:rPr lang="en-US" b="1" dirty="0" err="1"/>
              <a:t>myprogram</a:t>
            </a:r>
            <a:r>
              <a:rPr lang="en-US" dirty="0"/>
              <a:t> to file </a:t>
            </a:r>
            <a:r>
              <a:rPr lang="en-US" i="1" dirty="0" err="1"/>
              <a:t>myfile</a:t>
            </a:r>
            <a:endParaRPr lang="en-US" i="1" dirty="0"/>
          </a:p>
          <a:p>
            <a:pPr marL="391686" indent="-293764" defTabSz="414726">
              <a:lnSpc>
                <a:spcPct val="90000"/>
              </a:lnSpc>
              <a:spcAft>
                <a:spcPts val="1293"/>
              </a:spcAft>
              <a:defRPr/>
            </a:pPr>
            <a:endParaRPr lang="en-US" i="1" dirty="0"/>
          </a:p>
          <a:p>
            <a:pPr marL="391686" indent="-293764" defTabSz="414726">
              <a:lnSpc>
                <a:spcPct val="90000"/>
              </a:lnSpc>
              <a:spcAft>
                <a:spcPts val="1293"/>
              </a:spcAft>
              <a:defRPr/>
            </a:pPr>
            <a:r>
              <a:rPr lang="en-US" dirty="0"/>
              <a:t>Similarly, we can append the output to a file instead of rewriting it with a double ‘&gt;&gt;’</a:t>
            </a:r>
          </a:p>
          <a:p>
            <a:pPr marL="783372" lvl="1" indent="-260644" defTabSz="414726">
              <a:lnSpc>
                <a:spcPct val="90000"/>
              </a:lnSpc>
              <a:spcAft>
                <a:spcPts val="1032"/>
              </a:spcAft>
              <a:defRPr/>
            </a:pPr>
            <a:r>
              <a:rPr lang="en-US" b="1" dirty="0" err="1"/>
              <a:t>myprogram</a:t>
            </a:r>
            <a:r>
              <a:rPr lang="en-US" dirty="0"/>
              <a:t> </a:t>
            </a:r>
            <a:r>
              <a:rPr lang="en-US" i="1" dirty="0"/>
              <a:t>&gt;&gt; </a:t>
            </a:r>
            <a:r>
              <a:rPr lang="en-US" i="1" dirty="0" err="1"/>
              <a:t>myfile</a:t>
            </a:r>
            <a:r>
              <a:rPr lang="en-US" dirty="0"/>
              <a:t> – using the ‘&gt;’ operator we append the output from </a:t>
            </a:r>
            <a:r>
              <a:rPr lang="en-US" b="1" dirty="0" err="1"/>
              <a:t>myprogram</a:t>
            </a:r>
            <a:r>
              <a:rPr lang="en-US" dirty="0"/>
              <a:t> to file </a:t>
            </a:r>
            <a:r>
              <a:rPr lang="en-US" i="1" dirty="0" err="1"/>
              <a:t>myfile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157536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!</a:t>
            </a:r>
          </a:p>
        </p:txBody>
      </p:sp>
      <p:sp>
        <p:nvSpPr>
          <p:cNvPr id="2314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40000" y="1305256"/>
            <a:ext cx="8334000" cy="4428000"/>
          </a:xfrm>
        </p:spPr>
        <p:txBody>
          <a:bodyPr/>
          <a:lstStyle/>
          <a:p>
            <a:r>
              <a:rPr lang="en-US" altLang="en-US" dirty="0"/>
              <a:t>If an address is followed by an exclamation point (!), the associated </a:t>
            </a:r>
            <a:r>
              <a:rPr lang="en-US" altLang="en-US" dirty="0">
                <a:solidFill>
                  <a:srgbClr val="3366FF"/>
                </a:solidFill>
              </a:rPr>
              <a:t>command is applied to all lines that don’t match</a:t>
            </a:r>
            <a:r>
              <a:rPr lang="en-US" altLang="en-US" dirty="0"/>
              <a:t> the address or address range</a:t>
            </a:r>
          </a:p>
          <a:p>
            <a:r>
              <a:rPr lang="en-US" altLang="en-US" dirty="0"/>
              <a:t>Examples: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1,5!d</a:t>
            </a:r>
            <a:r>
              <a:rPr lang="en-US" altLang="en-US" dirty="0"/>
              <a:t>		delete all lines except 1 through 5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/black/!s/cow/horse/</a:t>
            </a:r>
          </a:p>
          <a:p>
            <a:pPr>
              <a:buFontTx/>
              <a:buNone/>
            </a:pPr>
            <a:r>
              <a:rPr lang="en-US" altLang="en-US" dirty="0"/>
              <a:t>			substitute “horse” for “cow” on all lines </a:t>
            </a:r>
          </a:p>
          <a:p>
            <a:pPr>
              <a:buFontTx/>
              <a:buNone/>
            </a:pPr>
            <a:r>
              <a:rPr lang="en-US" altLang="en-US" dirty="0"/>
              <a:t>			except those that contained “black”</a:t>
            </a:r>
          </a:p>
          <a:p>
            <a:r>
              <a:rPr lang="en-US" altLang="en-US" dirty="0"/>
              <a:t>e.g.</a:t>
            </a:r>
          </a:p>
          <a:p>
            <a:pPr>
              <a:buFontTx/>
              <a:buNone/>
            </a:pPr>
            <a:r>
              <a:rPr lang="en-US" altLang="en-US" dirty="0"/>
              <a:t>“The brown cow” -&gt; “The brown horse”</a:t>
            </a:r>
          </a:p>
          <a:p>
            <a:pPr>
              <a:buFontTx/>
              <a:buNone/>
            </a:pPr>
            <a:r>
              <a:rPr lang="en-US" altLang="en-US" dirty="0"/>
              <a:t>“The black cow” -&gt; “The black cow”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81408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Regular Expressions: use with sed</a:t>
            </a:r>
          </a:p>
        </p:txBody>
      </p:sp>
      <p:sp>
        <p:nvSpPr>
          <p:cNvPr id="32770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93D5944-DABE-46E3-AC9E-B88999207F2C}" type="slidenum">
              <a:rPr lang="en-US" altLang="en-US" sz="1400">
                <a:solidFill>
                  <a:srgbClr val="FFFFFF"/>
                </a:solidFill>
              </a:rPr>
              <a:pPr/>
              <a:t>91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graphicFrame>
        <p:nvGraphicFramePr>
          <p:cNvPr id="286785" name="Group 65"/>
          <p:cNvGraphicFramePr>
            <a:graphicFrameLocks noGrp="1"/>
          </p:cNvGraphicFramePr>
          <p:nvPr/>
        </p:nvGraphicFramePr>
        <p:xfrm>
          <a:off x="609600" y="1600200"/>
          <a:ext cx="7162800" cy="4641848"/>
        </p:xfrm>
        <a:graphic>
          <a:graphicData uri="http://schemas.openxmlformats.org/drawingml/2006/table">
            <a:tbl>
              <a:tblPr/>
              <a:tblGrid>
                <a:gridCol w="2198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4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Metacharacter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Description/Matches…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Any one character, except new line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*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Zero or more of preceding character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9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^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 character at beginning of line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$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 character at end of line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9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\char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Escape the meaning of </a:t>
                      </a: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char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following it</a:t>
                      </a:r>
                      <a:endParaRPr kumimoji="0" 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[ ]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Any one of the enclosed characters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9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\( \)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Tags matched characters to be used later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x\{m\}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Repetition of character x, m times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5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\&lt;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Beginning of word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\&gt;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End of word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120301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Sed</a:t>
            </a:r>
            <a:r>
              <a:rPr lang="pl-PL" dirty="0"/>
              <a:t> – </a:t>
            </a:r>
            <a:r>
              <a:rPr lang="pl-PL" dirty="0" err="1"/>
              <a:t>more</a:t>
            </a:r>
            <a:r>
              <a:rPr lang="pl-PL" dirty="0"/>
              <a:t>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https://www.gnu.org/software/sed/manual/sed.html</a:t>
            </a:r>
          </a:p>
          <a:p>
            <a:r>
              <a:rPr lang="pl-PL" dirty="0">
                <a:hlinkClick r:id="rId2"/>
              </a:rPr>
              <a:t>https://www.tutorialspoint.com/sed/</a:t>
            </a:r>
          </a:p>
          <a:p>
            <a:r>
              <a:rPr lang="en-US" dirty="0">
                <a:hlinkClick r:id="rId2"/>
              </a:rPr>
              <a:t>http://www.grymoire.com/Unix/Sed.html</a:t>
            </a:r>
            <a:endParaRPr lang="pl-PL" dirty="0"/>
          </a:p>
          <a:p>
            <a:r>
              <a:rPr lang="pl-PL" dirty="0"/>
              <a:t>….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Useful examples (for </a:t>
            </a:r>
            <a:r>
              <a:rPr lang="en-US"/>
              <a:t>all the tools):</a:t>
            </a:r>
            <a:endParaRPr lang="en-US" dirty="0"/>
          </a:p>
          <a:p>
            <a:r>
              <a:rPr lang="en-US" dirty="0">
                <a:hlinkClick r:id="rId3"/>
              </a:rPr>
              <a:t>https://www.howtogeek.com</a:t>
            </a:r>
            <a:endParaRPr lang="en-US" dirty="0"/>
          </a:p>
          <a:p>
            <a:r>
              <a:rPr lang="en-US" dirty="0">
                <a:hlinkClick r:id="rId4"/>
              </a:rPr>
              <a:t>https://stackoverflow.com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32177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2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93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79488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94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Create the file test10.log containing 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A is the first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B is the second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C is the third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D is the fourth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E is the fifth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F is the sixth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G is the seventh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H is the eighth letter</a:t>
            </a:r>
          </a:p>
          <a:p>
            <a:pPr lvl="1" algn="l"/>
            <a:r>
              <a:rPr lang="en-US" altLang="en-US" sz="1000" i="1" dirty="0" err="1">
                <a:solidFill>
                  <a:schemeClr val="bg1"/>
                </a:solidFill>
              </a:rPr>
              <a:t>i</a:t>
            </a:r>
            <a:r>
              <a:rPr lang="en-US" altLang="en-US" sz="1000" i="1" dirty="0">
                <a:solidFill>
                  <a:schemeClr val="bg1"/>
                </a:solidFill>
              </a:rPr>
              <a:t> is the ninth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j is the tenth letter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named 1.sed which has only lines 1,2,3,4,5 and 6 from the original input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only lines 2 and 4 removed from the original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the line “The end” added to the end of the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the line “The end” added after the line containing “tenth”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8th line changed into “Change”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the 1</a:t>
            </a:r>
            <a:r>
              <a:rPr lang="en-US" altLang="en-US" sz="1800" baseline="30000" dirty="0"/>
              <a:t>st</a:t>
            </a:r>
            <a:r>
              <a:rPr lang="en-US" altLang="en-US" sz="1800" dirty="0"/>
              <a:t> line changed into “A is the 1</a:t>
            </a:r>
            <a:r>
              <a:rPr lang="en-US" altLang="en-US" sz="1800" baseline="30000" dirty="0"/>
              <a:t>st</a:t>
            </a:r>
            <a:r>
              <a:rPr lang="en-US" altLang="en-US" sz="1800" dirty="0"/>
              <a:t> letter”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only lines containing at least one upper case character</a:t>
            </a:r>
          </a:p>
          <a:p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514002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95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53285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test10.log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'1,6!d' test10.log &gt; 1.sed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or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-n 1,6p test10.log &gt; 1.sed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-e '2d;4d' test10.log &gt; 2.sed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'$ a\ The end' test10.log &gt; 3.sed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'/tenth/a\ The end' test10.log &gt; 4.sed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's/H is the eighth letter/Change/' test10.log &gt; 5.sed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or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 '/eighth/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\Change' test10.log|sed 9d &gt; 5.sed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  or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8c\Change test10.log &gt; 5.sed</a:t>
            </a:r>
          </a:p>
          <a:p>
            <a:pPr marL="342900" indent="-342900">
              <a:buAutoNum type="arabicPeriod" startAt="7"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'/first/c\A is the 1st letter' test10.log &gt; 6.sed</a:t>
            </a:r>
          </a:p>
          <a:p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dirty="0">
                <a:cs typeface="Courier New" panose="02070309020205020404" pitchFamily="49" charset="0"/>
              </a:rPr>
              <a:t>or </a:t>
            </a:r>
          </a:p>
          <a:p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s/first/1st/ test10.log &gt; 6.sed</a:t>
            </a:r>
          </a:p>
          <a:p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8.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'/[A-Z]/!d' test10.log &gt; 7.sed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8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800" dirty="0"/>
          </a:p>
          <a:p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25567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awk</a:t>
            </a:r>
          </a:p>
        </p:txBody>
      </p:sp>
      <p:sp>
        <p:nvSpPr>
          <p:cNvPr id="57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dirty="0"/>
              <a:t>Answers the question:</a:t>
            </a:r>
          </a:p>
          <a:p>
            <a:pPr lvl="1"/>
            <a:r>
              <a:rPr lang="en-US" altLang="en-US" sz="2400" dirty="0"/>
              <a:t>What do I do if I want to search for a pattern and actually use it?</a:t>
            </a:r>
          </a:p>
          <a:p>
            <a:r>
              <a:rPr lang="en-US" altLang="en-US" sz="2800" dirty="0"/>
              <a:t>Combination of grep and </a:t>
            </a:r>
            <a:r>
              <a:rPr lang="pl-PL" altLang="en-US" sz="2800" dirty="0" err="1"/>
              <a:t>other</a:t>
            </a:r>
            <a:r>
              <a:rPr lang="pl-PL" altLang="en-US" sz="2800" dirty="0"/>
              <a:t> </a:t>
            </a:r>
            <a:r>
              <a:rPr lang="en-US" altLang="en-US" sz="2800" dirty="0"/>
              <a:t>commands</a:t>
            </a:r>
          </a:p>
          <a:p>
            <a:pPr lvl="1"/>
            <a:r>
              <a:rPr lang="en-US" altLang="en-US" sz="2400" dirty="0"/>
              <a:t>Searches for some pattern or condition and performs some command on it</a:t>
            </a:r>
          </a:p>
          <a:p>
            <a:r>
              <a:rPr lang="en-US" altLang="en-US" sz="2800" dirty="0"/>
              <a:t>Complete programming language</a:t>
            </a:r>
          </a:p>
          <a:p>
            <a:pPr lvl="1"/>
            <a:r>
              <a:rPr lang="en-US" altLang="en-US" sz="2400" dirty="0"/>
              <a:t>Looks a lot like C syntactically</a:t>
            </a:r>
          </a:p>
          <a:p>
            <a:pPr lvl="1"/>
            <a:r>
              <a:rPr lang="en-US" altLang="en-US" sz="2400" dirty="0"/>
              <a:t>Variables are declared bash style</a:t>
            </a:r>
          </a:p>
        </p:txBody>
      </p:sp>
    </p:spTree>
    <p:extLst>
      <p:ext uri="{BB962C8B-B14F-4D97-AF65-F5344CB8AC3E}">
        <p14:creationId xmlns:p14="http://schemas.microsoft.com/office/powerpoint/2010/main" val="10125581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Would You Want To Use awk?</a:t>
            </a:r>
          </a:p>
        </p:txBody>
      </p:sp>
      <p:sp>
        <p:nvSpPr>
          <p:cNvPr id="59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Whenever you want to search for some pattern and perform some action</a:t>
            </a:r>
          </a:p>
          <a:p>
            <a:r>
              <a:rPr lang="en-US" altLang="en-US" dirty="0"/>
              <a:t>Example: I want to go through and calculate the average score on the Midterm</a:t>
            </a:r>
          </a:p>
        </p:txBody>
      </p:sp>
    </p:spTree>
    <p:extLst>
      <p:ext uri="{BB962C8B-B14F-4D97-AF65-F5344CB8AC3E}">
        <p14:creationId xmlns:p14="http://schemas.microsoft.com/office/powerpoint/2010/main" val="36470793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Advantages of Awk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 err="1"/>
              <a:t>awk</a:t>
            </a:r>
            <a:r>
              <a:rPr lang="en-US" altLang="en-US" dirty="0"/>
              <a:t> is an interpreted language so you can avoid the usually lengthy edit-compile-test-debug cycle of </a:t>
            </a:r>
            <a:r>
              <a:rPr lang="en-US" altLang="en-US"/>
              <a:t>software development.</a:t>
            </a:r>
            <a:endParaRPr lang="en-US" altLang="en-US" dirty="0"/>
          </a:p>
          <a:p>
            <a:pPr>
              <a:lnSpc>
                <a:spcPct val="150000"/>
              </a:lnSpc>
            </a:pPr>
            <a:r>
              <a:rPr lang="en-US" altLang="en-US" dirty="0"/>
              <a:t>Can be used for rapid prototyping.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The </a:t>
            </a:r>
            <a:r>
              <a:rPr lang="en-US" altLang="en-US" dirty="0" err="1"/>
              <a:t>awk</a:t>
            </a:r>
            <a:r>
              <a:rPr lang="en-US" altLang="en-US" dirty="0"/>
              <a:t> language is very useful for producing reports from large amounts of raw data, such as summarizing information from the output of other utility programs like </a:t>
            </a:r>
            <a:r>
              <a:rPr lang="en-US" altLang="en-US" dirty="0">
                <a:solidFill>
                  <a:schemeClr val="folHlink"/>
                </a:solidFill>
              </a:rPr>
              <a:t>ls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16915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Combining Expression Options</a:t>
            </a:r>
          </a:p>
        </p:txBody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||</a:t>
            </a:r>
          </a:p>
          <a:p>
            <a:pPr lvl="1"/>
            <a:r>
              <a:rPr lang="en-US" altLang="en-US" dirty="0"/>
              <a:t>Or</a:t>
            </a:r>
          </a:p>
          <a:p>
            <a:r>
              <a:rPr lang="en-US" altLang="en-US" dirty="0"/>
              <a:t>&amp;&amp;</a:t>
            </a:r>
          </a:p>
          <a:p>
            <a:pPr lvl="1"/>
            <a:r>
              <a:rPr lang="en-US" altLang="en-US" dirty="0"/>
              <a:t>And</a:t>
            </a:r>
          </a:p>
          <a:p>
            <a:r>
              <a:rPr lang="en-US" altLang="en-US" dirty="0"/>
              <a:t>\(    \)</a:t>
            </a:r>
          </a:p>
          <a:p>
            <a:pPr lvl="1"/>
            <a:r>
              <a:rPr lang="en-US" altLang="en-US" dirty="0"/>
              <a:t>Grouping</a:t>
            </a:r>
          </a:p>
        </p:txBody>
      </p:sp>
    </p:spTree>
    <p:extLst>
      <p:ext uri="{BB962C8B-B14F-4D97-AF65-F5344CB8AC3E}">
        <p14:creationId xmlns:p14="http://schemas.microsoft.com/office/powerpoint/2010/main" val="2426023387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-KU Leuven-Liggend-Achtergrond Wit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52BDEC"/>
      </a:accent3>
      <a:accent4>
        <a:srgbClr val="00407A"/>
      </a:accent4>
      <a:accent5>
        <a:srgbClr val="7F7F7F"/>
      </a:accent5>
      <a:accent6>
        <a:srgbClr val="595959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4886</TotalTime>
  <Words>12638</Words>
  <Application>Microsoft Office PowerPoint</Application>
  <PresentationFormat>On-screen Show (4:3)</PresentationFormat>
  <Paragraphs>1882</Paragraphs>
  <Slides>199</Slides>
  <Notes>56</Notes>
  <HiddenSlides>33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199</vt:i4>
      </vt:variant>
    </vt:vector>
  </HeadingPairs>
  <TitlesOfParts>
    <vt:vector size="213" baseType="lpstr">
      <vt:lpstr>Arial</vt:lpstr>
      <vt:lpstr>Arial Unicode MS</vt:lpstr>
      <vt:lpstr>Bitstream Vera Serif</vt:lpstr>
      <vt:lpstr>Calibri</vt:lpstr>
      <vt:lpstr>Courier</vt:lpstr>
      <vt:lpstr>Courier New</vt:lpstr>
      <vt:lpstr>Lucida Console</vt:lpstr>
      <vt:lpstr>StarSymbol</vt:lpstr>
      <vt:lpstr>Times</vt:lpstr>
      <vt:lpstr>Times New Roman</vt:lpstr>
      <vt:lpstr>Wingdings</vt:lpstr>
      <vt:lpstr>Wingdings 2</vt:lpstr>
      <vt:lpstr>Corporate-KU Leuven-Liggend-Achtergrond Wit</vt:lpstr>
      <vt:lpstr>Micrografx FlowCharter 7 Document</vt:lpstr>
      <vt:lpstr>Linux tools</vt:lpstr>
      <vt:lpstr>Overview</vt:lpstr>
      <vt:lpstr>Objectives</vt:lpstr>
      <vt:lpstr>Difference Between Single, Double, and Backwards Quote</vt:lpstr>
      <vt:lpstr>&lt;() vs $()</vt:lpstr>
      <vt:lpstr>Quote characters</vt:lpstr>
      <vt:lpstr>Example Of Quote Difference</vt:lpstr>
      <vt:lpstr>Input and Output</vt:lpstr>
      <vt:lpstr>File Redirection</vt:lpstr>
      <vt:lpstr>Input Redirection</vt:lpstr>
      <vt:lpstr>Redirecting stderr</vt:lpstr>
      <vt:lpstr>Redirecting: here docs and here strings</vt:lpstr>
      <vt:lpstr>Pipes</vt:lpstr>
      <vt:lpstr>Pipes</vt:lpstr>
      <vt:lpstr>Printing/output</vt:lpstr>
      <vt:lpstr>Printing/output</vt:lpstr>
      <vt:lpstr>Printing/output</vt:lpstr>
      <vt:lpstr>Printing/output</vt:lpstr>
      <vt:lpstr>Printing/output</vt:lpstr>
      <vt:lpstr>Printing/output</vt:lpstr>
      <vt:lpstr>Printing/output</vt:lpstr>
      <vt:lpstr>Email Notification</vt:lpstr>
      <vt:lpstr>Dates</vt:lpstr>
      <vt:lpstr>Defining local variables</vt:lpstr>
      <vt:lpstr>Some commands</vt:lpstr>
      <vt:lpstr>Cut flags</vt:lpstr>
      <vt:lpstr>Sort flags</vt:lpstr>
      <vt:lpstr>Sort example</vt:lpstr>
      <vt:lpstr>Uniq example</vt:lpstr>
      <vt:lpstr>Example Of Cut</vt:lpstr>
      <vt:lpstr>The ‘tr’ Command</vt:lpstr>
      <vt:lpstr>Lower/Upper case letters</vt:lpstr>
      <vt:lpstr>String manipulation</vt:lpstr>
      <vt:lpstr>Globbing: use wildcard</vt:lpstr>
      <vt:lpstr>grep – Global / Regular Expressions / Pattern</vt:lpstr>
      <vt:lpstr>Useful tools</vt:lpstr>
      <vt:lpstr>Useful tools</vt:lpstr>
      <vt:lpstr>Common Flags</vt:lpstr>
      <vt:lpstr>Easiest grep Usage</vt:lpstr>
      <vt:lpstr>Regular Expressions</vt:lpstr>
      <vt:lpstr>How grep Views Regular Expressions</vt:lpstr>
      <vt:lpstr>Notation</vt:lpstr>
      <vt:lpstr>Examples</vt:lpstr>
      <vt:lpstr>Examples</vt:lpstr>
      <vt:lpstr>One More Slide Of Examples…</vt:lpstr>
      <vt:lpstr>Inverting The Answers</vt:lpstr>
      <vt:lpstr>Hands-on 1 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PowerPoint Presentation</vt:lpstr>
      <vt:lpstr>PowerPoint Presentation</vt:lpstr>
      <vt:lpstr>PowerPoint Presentation</vt:lpstr>
      <vt:lpstr>Useful tools</vt:lpstr>
      <vt:lpstr>The ‘sed’ Command/Language</vt:lpstr>
      <vt:lpstr>How Does sed Work? </vt:lpstr>
      <vt:lpstr>Pattern and Hold spaces</vt:lpstr>
      <vt:lpstr>Address Specification</vt:lpstr>
      <vt:lpstr>Some commands Available To sed</vt:lpstr>
      <vt:lpstr>More sed commands</vt:lpstr>
      <vt:lpstr>Examples</vt:lpstr>
      <vt:lpstr>More Examples</vt:lpstr>
      <vt:lpstr>When Would You Want To Use sed?</vt:lpstr>
      <vt:lpstr>Example</vt:lpstr>
      <vt:lpstr>Sed Usage</vt:lpstr>
      <vt:lpstr>Conceptual overview</vt:lpstr>
      <vt:lpstr>sed Syntax</vt:lpstr>
      <vt:lpstr>sed syntax</vt:lpstr>
      <vt:lpstr>Commands</vt:lpstr>
      <vt:lpstr>Address and Command Examples: delete</vt:lpstr>
      <vt:lpstr>Multiple Commands</vt:lpstr>
      <vt:lpstr>Print</vt:lpstr>
      <vt:lpstr>Substitute</vt:lpstr>
      <vt:lpstr>Substitute Examples</vt:lpstr>
      <vt:lpstr>Append, Insert, and Change</vt:lpstr>
      <vt:lpstr>Append and Insert</vt:lpstr>
      <vt:lpstr>Using !</vt:lpstr>
      <vt:lpstr>Regular Expressions: use with sed</vt:lpstr>
      <vt:lpstr>Sed – more info</vt:lpstr>
      <vt:lpstr>Hands-on 2 </vt:lpstr>
      <vt:lpstr>PowerPoint Presentation</vt:lpstr>
      <vt:lpstr>PowerPoint Presentation</vt:lpstr>
      <vt:lpstr>awk</vt:lpstr>
      <vt:lpstr>When Would You Want To Use awk?</vt:lpstr>
      <vt:lpstr>Advantages of Awk</vt:lpstr>
      <vt:lpstr>Combining Expression Options</vt:lpstr>
      <vt:lpstr>Action Commands</vt:lpstr>
      <vt:lpstr>Sed vs. awk</vt:lpstr>
      <vt:lpstr>A few basic things about awk</vt:lpstr>
      <vt:lpstr>Program Structure in Awk</vt:lpstr>
      <vt:lpstr>A simple example</vt:lpstr>
      <vt:lpstr>A simple example (cont..)</vt:lpstr>
      <vt:lpstr>Running awk programs</vt:lpstr>
      <vt:lpstr>Basic awk Syntax</vt:lpstr>
      <vt:lpstr>Basic awk Program</vt:lpstr>
      <vt:lpstr>Basic Terminology: input file</vt:lpstr>
      <vt:lpstr>Example Input File</vt:lpstr>
      <vt:lpstr>Buffers</vt:lpstr>
      <vt:lpstr>Some System Variables</vt:lpstr>
      <vt:lpstr>Example: Records and Fields</vt:lpstr>
      <vt:lpstr>Example: Space as Field Separator </vt:lpstr>
      <vt:lpstr>Example: Colon as Field Separator</vt:lpstr>
      <vt:lpstr>Advanced awk features </vt:lpstr>
      <vt:lpstr>Awk Examples </vt:lpstr>
      <vt:lpstr>Awk examples (cont..)</vt:lpstr>
      <vt:lpstr>Awk examples (cont..)</vt:lpstr>
      <vt:lpstr>Awk examples</vt:lpstr>
      <vt:lpstr>Awk examples (cont..)</vt:lpstr>
      <vt:lpstr>Expression Pattern types</vt:lpstr>
      <vt:lpstr>Example: match input record</vt:lpstr>
      <vt:lpstr>Arithmetic Operators</vt:lpstr>
      <vt:lpstr>Relational Operators</vt:lpstr>
      <vt:lpstr>Logical Operators</vt:lpstr>
      <vt:lpstr>awk variables</vt:lpstr>
      <vt:lpstr>awk Variables</vt:lpstr>
      <vt:lpstr>awk assignment operators</vt:lpstr>
      <vt:lpstr>Output Statements</vt:lpstr>
      <vt:lpstr>Function: print</vt:lpstr>
      <vt:lpstr>Redirecting print output</vt:lpstr>
      <vt:lpstr>print example</vt:lpstr>
      <vt:lpstr>print Example</vt:lpstr>
      <vt:lpstr>print Example</vt:lpstr>
      <vt:lpstr>print Example</vt:lpstr>
      <vt:lpstr>print Example</vt:lpstr>
      <vt:lpstr>printf: Formatting output</vt:lpstr>
      <vt:lpstr>Format specifiers</vt:lpstr>
      <vt:lpstr>Format specifier examples</vt:lpstr>
      <vt:lpstr>Format specifier modifiers</vt:lpstr>
      <vt:lpstr>sprintf: Formatting text</vt:lpstr>
      <vt:lpstr>awk builtin functions</vt:lpstr>
      <vt:lpstr>awk references</vt:lpstr>
      <vt:lpstr>Hands-on 3 </vt:lpstr>
      <vt:lpstr>PowerPoint Presentation</vt:lpstr>
      <vt:lpstr>PowerPoint Presentation</vt:lpstr>
      <vt:lpstr>Gnuplot</vt:lpstr>
      <vt:lpstr>Gnuplot - advantages</vt:lpstr>
      <vt:lpstr>Gnuplot - disadvantages</vt:lpstr>
      <vt:lpstr>Gnuplot</vt:lpstr>
      <vt:lpstr>Gnuplot – function plots</vt:lpstr>
      <vt:lpstr>Gnuplot – parametric plots</vt:lpstr>
      <vt:lpstr>Gnuplot – parametric plots</vt:lpstr>
      <vt:lpstr>Gnuplot – 3D plots</vt:lpstr>
      <vt:lpstr>Gnuplot – 3D plots</vt:lpstr>
      <vt:lpstr>Gnuplot – polar plots</vt:lpstr>
      <vt:lpstr>Gnuplot - data plots</vt:lpstr>
      <vt:lpstr>Gnuplot - data plots</vt:lpstr>
      <vt:lpstr>Gnuplot - settings</vt:lpstr>
      <vt:lpstr>Gnuplot - settings</vt:lpstr>
      <vt:lpstr>Gnuplot – basic functions</vt:lpstr>
      <vt:lpstr>Gnuplot - settings</vt:lpstr>
      <vt:lpstr>Gnuplot - settings</vt:lpstr>
      <vt:lpstr>Gnuplot</vt:lpstr>
      <vt:lpstr>Gnuplot - multiplot</vt:lpstr>
      <vt:lpstr>Gnuplot - multiple graphs - y1 and y2 axis</vt:lpstr>
      <vt:lpstr>Gnuplot - animations</vt:lpstr>
      <vt:lpstr>Gnuplot - Fitting data</vt:lpstr>
      <vt:lpstr>Gnuplot and LaTeX</vt:lpstr>
      <vt:lpstr>Gnuplot and LaTeX</vt:lpstr>
      <vt:lpstr>Gnuplot and LaTeX</vt:lpstr>
      <vt:lpstr>ImageMagick</vt:lpstr>
      <vt:lpstr>ImageMagick - Tools</vt:lpstr>
      <vt:lpstr>ImageMagick - processing</vt:lpstr>
      <vt:lpstr>ImageMagick - movies</vt:lpstr>
      <vt:lpstr>ImageMagick - actions</vt:lpstr>
      <vt:lpstr>ImageMagick - examples</vt:lpstr>
      <vt:lpstr>ImageMagick - examples</vt:lpstr>
      <vt:lpstr>ImageMagick – batch processing</vt:lpstr>
      <vt:lpstr>Hands-on 4 </vt:lpstr>
      <vt:lpstr>PowerPoint Presentation</vt:lpstr>
      <vt:lpstr>PowerPoint Presentation</vt:lpstr>
      <vt:lpstr>Questions</vt:lpstr>
      <vt:lpstr>VSC training 2021/2022</vt:lpstr>
      <vt:lpstr>Wait a minute…</vt:lpstr>
      <vt:lpstr>Replacement Patterns</vt:lpstr>
      <vt:lpstr>Replacement Pattern Examples</vt:lpstr>
      <vt:lpstr>Example</vt:lpstr>
      <vt:lpstr>Another Example</vt:lpstr>
      <vt:lpstr>A simple example</vt:lpstr>
      <vt:lpstr>Advanced awk features (cont..)</vt:lpstr>
      <vt:lpstr>PowerPoint Presentation</vt:lpstr>
      <vt:lpstr>Example: explicit match</vt:lpstr>
      <vt:lpstr>Examples: matching with REs</vt:lpstr>
      <vt:lpstr>print Example</vt:lpstr>
      <vt:lpstr>awk Example: list of products</vt:lpstr>
      <vt:lpstr>awk Example: output</vt:lpstr>
      <vt:lpstr>awk Example: complete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ICTS | Communicatie, Servicepunt en Opleiding</dc:creator>
  <dc:description>Huisstijl KU Leuven - versie 24 juli 2012</dc:description>
  <cp:lastModifiedBy>Mag Selwa</cp:lastModifiedBy>
  <cp:revision>640</cp:revision>
  <dcterms:created xsi:type="dcterms:W3CDTF">2012-07-10T07:57:57Z</dcterms:created>
  <dcterms:modified xsi:type="dcterms:W3CDTF">2021-10-28T11:49:59Z</dcterms:modified>
</cp:coreProperties>
</file>